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9"/>
  </p:notesMasterIdLst>
  <p:handoutMasterIdLst>
    <p:handoutMasterId r:id="rId40"/>
  </p:handoutMasterIdLst>
  <p:sldIdLst>
    <p:sldId id="256" r:id="rId2"/>
    <p:sldId id="374" r:id="rId3"/>
    <p:sldId id="385" r:id="rId4"/>
    <p:sldId id="386" r:id="rId5"/>
    <p:sldId id="389" r:id="rId6"/>
    <p:sldId id="387" r:id="rId7"/>
    <p:sldId id="388" r:id="rId8"/>
    <p:sldId id="390" r:id="rId9"/>
    <p:sldId id="391" r:id="rId10"/>
    <p:sldId id="392" r:id="rId11"/>
    <p:sldId id="394" r:id="rId12"/>
    <p:sldId id="396" r:id="rId13"/>
    <p:sldId id="395" r:id="rId14"/>
    <p:sldId id="397" r:id="rId15"/>
    <p:sldId id="398" r:id="rId16"/>
    <p:sldId id="399" r:id="rId17"/>
    <p:sldId id="400" r:id="rId18"/>
    <p:sldId id="401" r:id="rId19"/>
    <p:sldId id="402" r:id="rId20"/>
    <p:sldId id="403" r:id="rId21"/>
    <p:sldId id="404" r:id="rId22"/>
    <p:sldId id="405" r:id="rId23"/>
    <p:sldId id="406" r:id="rId24"/>
    <p:sldId id="407" r:id="rId25"/>
    <p:sldId id="408" r:id="rId26"/>
    <p:sldId id="409" r:id="rId27"/>
    <p:sldId id="419" r:id="rId28"/>
    <p:sldId id="418" r:id="rId29"/>
    <p:sldId id="384" r:id="rId30"/>
    <p:sldId id="412" r:id="rId31"/>
    <p:sldId id="413" r:id="rId32"/>
    <p:sldId id="414" r:id="rId33"/>
    <p:sldId id="415" r:id="rId34"/>
    <p:sldId id="416" r:id="rId35"/>
    <p:sldId id="417" r:id="rId36"/>
    <p:sldId id="411" r:id="rId37"/>
    <p:sldId id="373" r:id="rId3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78" autoAdjust="0"/>
    <p:restoredTop sz="95388" autoAdjust="0"/>
  </p:normalViewPr>
  <p:slideViewPr>
    <p:cSldViewPr snapToGrid="0">
      <p:cViewPr varScale="1">
        <p:scale>
          <a:sx n="113" d="100"/>
          <a:sy n="113" d="100"/>
        </p:scale>
        <p:origin x="-1860" y="-102"/>
      </p:cViewPr>
      <p:guideLst>
        <p:guide orient="horz" pos="2160"/>
        <p:guide pos="2880"/>
      </p:guideLst>
    </p:cSldViewPr>
  </p:slideViewPr>
  <p:notesTextViewPr>
    <p:cViewPr>
      <p:scale>
        <a:sx n="100" d="100"/>
        <a:sy n="100" d="100"/>
      </p:scale>
      <p:origin x="0" y="0"/>
    </p:cViewPr>
  </p:notesTextViewPr>
  <p:notesViewPr>
    <p:cSldViewPr snapToGrid="0">
      <p:cViewPr varScale="1">
        <p:scale>
          <a:sx n="67" d="100"/>
          <a:sy n="67" d="100"/>
        </p:scale>
        <p:origin x="-2544" y="-102"/>
      </p:cViewPr>
      <p:guideLst>
        <p:guide orient="horz" pos="2880"/>
        <p:guide pos="2160"/>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A0F04F0-ED99-4A7D-AD7F-22DD5823387D}" type="datetimeFigureOut">
              <a:rPr lang="en-CA" smtClean="0"/>
              <a:t>27/01/2018</a:t>
            </a:fld>
            <a:endParaRPr lang="en-CA"/>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6EDBF7C-66B1-4946-B091-A4A819905A03}" type="slidenum">
              <a:rPr lang="en-CA" smtClean="0"/>
              <a:t>‹#›</a:t>
            </a:fld>
            <a:endParaRPr lang="en-CA"/>
          </a:p>
        </p:txBody>
      </p:sp>
    </p:spTree>
    <p:extLst>
      <p:ext uri="{BB962C8B-B14F-4D97-AF65-F5344CB8AC3E}">
        <p14:creationId xmlns:p14="http://schemas.microsoft.com/office/powerpoint/2010/main" val="4158506082"/>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1/27/2018</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267198168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37</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dirty="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algn="ctr" fontAlgn="auto">
              <a:spcBef>
                <a:spcPts val="0"/>
              </a:spcBef>
              <a:spcAft>
                <a:spcPts val="0"/>
              </a:spcAft>
              <a:defRPr/>
            </a:pPr>
            <a:r>
              <a:rPr lang="en-US" sz="1600" dirty="0" smtClean="0">
                <a:solidFill>
                  <a:schemeClr val="tx1">
                    <a:lumMod val="50000"/>
                    <a:lumOff val="50000"/>
                  </a:schemeClr>
                </a:solidFill>
                <a:latin typeface="Arial" pitchFamily="34" charset="0"/>
                <a:cs typeface="Arial" pitchFamily="34" charset="0"/>
              </a:rPr>
              <a:t>Node-based storage with arrays</a:t>
            </a: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CA" dirty="0"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sldNum="0" hd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219950"/>
            <a:ext cx="7199313" cy="14465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4400" dirty="0" smtClean="0">
                <a:solidFill>
                  <a:schemeClr val="bg1"/>
                </a:solidFill>
                <a:latin typeface="Arial" pitchFamily="34" charset="0"/>
                <a:cs typeface="Arial" pitchFamily="34" charset="0"/>
              </a:rPr>
              <a:t>Node-based storage</a:t>
            </a:r>
            <a:br>
              <a:rPr lang="en-US" sz="4400" dirty="0" smtClean="0">
                <a:solidFill>
                  <a:schemeClr val="bg1"/>
                </a:solidFill>
                <a:latin typeface="Arial" pitchFamily="34" charset="0"/>
                <a:cs typeface="Arial" pitchFamily="34" charset="0"/>
              </a:rPr>
            </a:br>
            <a:r>
              <a:rPr lang="en-US" sz="4400" dirty="0" smtClean="0">
                <a:solidFill>
                  <a:schemeClr val="bg1"/>
                </a:solidFill>
                <a:latin typeface="Arial" pitchFamily="34" charset="0"/>
                <a:cs typeface="Arial" pitchFamily="34" charset="0"/>
              </a:rPr>
              <a:t>with arrays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When pushing onto the list, the entry at the top of the stack is used</a:t>
            </a:r>
          </a:p>
          <a:p>
            <a:pPr lvl="1"/>
            <a:endParaRPr lang="en-CA" dirty="0" smtClean="0"/>
          </a:p>
        </p:txBody>
      </p:sp>
      <p:graphicFrame>
        <p:nvGraphicFramePr>
          <p:cNvPr id="5" name="Table 4"/>
          <p:cNvGraphicFramePr>
            <a:graphicFrameLocks noGrp="1"/>
          </p:cNvGraphicFramePr>
          <p:nvPr>
            <p:extLst>
              <p:ext uri="{D42A27DB-BD31-4B8C-83A1-F6EECF244321}">
                <p14:modId xmlns:p14="http://schemas.microsoft.com/office/powerpoint/2010/main" val="3782754197"/>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853315103"/>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7</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8;</a:t>
            </a:r>
            <a:endParaRPr lang="en-CA" sz="1600" dirty="0">
              <a:latin typeface="Consolas" panose="020B0609020204030204" pitchFamily="49" charset="0"/>
              <a:cs typeface="Consolas" panose="020B0609020204030204" pitchFamily="49" charset="0"/>
            </a:endParaRPr>
          </a:p>
        </p:txBody>
      </p:sp>
      <p:sp>
        <p:nvSpPr>
          <p:cNvPr id="4" name="Oval 3"/>
          <p:cNvSpPr/>
          <p:nvPr/>
        </p:nvSpPr>
        <p:spPr>
          <a:xfrm>
            <a:off x="7814732" y="5321289"/>
            <a:ext cx="491067" cy="41063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Oval 9"/>
          <p:cNvSpPr/>
          <p:nvPr/>
        </p:nvSpPr>
        <p:spPr>
          <a:xfrm>
            <a:off x="7476065" y="3403599"/>
            <a:ext cx="1016002" cy="10075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924117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Now, </a:t>
            </a:r>
            <a:r>
              <a:rPr lang="en-CA" dirty="0" err="1" smtClean="0">
                <a:latin typeface="Consolas" panose="020B0609020204030204" pitchFamily="49" charset="0"/>
                <a:cs typeface="Consolas" panose="020B0609020204030204" pitchFamily="49" charset="0"/>
              </a:rPr>
              <a:t>push_front</a:t>
            </a:r>
            <a:r>
              <a:rPr lang="en-CA" dirty="0" smtClean="0">
                <a:latin typeface="Consolas" panose="020B0609020204030204" pitchFamily="49" charset="0"/>
                <a:cs typeface="Consolas" panose="020B0609020204030204" pitchFamily="49" charset="0"/>
              </a:rPr>
              <a:t>( 'O' )</a:t>
            </a:r>
            <a:r>
              <a:rPr lang="en-CA" dirty="0" smtClean="0"/>
              <a:t> would result in</a:t>
            </a:r>
          </a:p>
          <a:p>
            <a:pPr lvl="1"/>
            <a:endParaRPr lang="en-CA" dirty="0" smtClean="0"/>
          </a:p>
        </p:txBody>
      </p:sp>
      <p:graphicFrame>
        <p:nvGraphicFramePr>
          <p:cNvPr id="5" name="Table 4"/>
          <p:cNvGraphicFramePr>
            <a:graphicFrameLocks noGrp="1"/>
          </p:cNvGraphicFramePr>
          <p:nvPr>
            <p:extLst>
              <p:ext uri="{D42A27DB-BD31-4B8C-83A1-F6EECF244321}">
                <p14:modId xmlns:p14="http://schemas.microsoft.com/office/powerpoint/2010/main" val="2937459598"/>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O</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4083769168"/>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7;</a:t>
            </a:r>
            <a:endParaRPr lang="en-CA" sz="1600" dirty="0">
              <a:latin typeface="Consolas" panose="020B0609020204030204" pitchFamily="49" charset="0"/>
              <a:cs typeface="Consolas" panose="020B0609020204030204" pitchFamily="49" charset="0"/>
            </a:endParaRPr>
          </a:p>
        </p:txBody>
      </p:sp>
      <p:sp>
        <p:nvSpPr>
          <p:cNvPr id="4" name="Oval 3"/>
          <p:cNvSpPr/>
          <p:nvPr/>
        </p:nvSpPr>
        <p:spPr>
          <a:xfrm>
            <a:off x="7814732" y="5321289"/>
            <a:ext cx="491067" cy="41063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Oval 9"/>
          <p:cNvSpPr/>
          <p:nvPr/>
        </p:nvSpPr>
        <p:spPr>
          <a:xfrm>
            <a:off x="7476065" y="3403599"/>
            <a:ext cx="1016002" cy="10075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426350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Suppose we call </a:t>
            </a:r>
            <a:r>
              <a:rPr lang="en-CA" dirty="0" err="1" smtClean="0">
                <a:latin typeface="Consolas" panose="020B0609020204030204" pitchFamily="49" charset="0"/>
                <a:cs typeface="Consolas" panose="020B0609020204030204" pitchFamily="49" charset="0"/>
              </a:rPr>
              <a:t>push_front</a:t>
            </a:r>
            <a:r>
              <a:rPr lang="en-CA" dirty="0" smtClean="0">
                <a:latin typeface="Consolas" panose="020B0609020204030204" pitchFamily="49" charset="0"/>
                <a:cs typeface="Consolas" panose="020B0609020204030204" pitchFamily="49" charset="0"/>
              </a:rPr>
              <a:t>( 'N' )</a:t>
            </a:r>
            <a:endParaRPr lang="en-CA" dirty="0" smtClean="0"/>
          </a:p>
          <a:p>
            <a:pPr lvl="1"/>
            <a:endParaRPr lang="en-CA" dirty="0" smtClean="0"/>
          </a:p>
        </p:txBody>
      </p:sp>
      <p:graphicFrame>
        <p:nvGraphicFramePr>
          <p:cNvPr id="5" name="Table 4"/>
          <p:cNvGraphicFramePr>
            <a:graphicFrameLocks noGrp="1"/>
          </p:cNvGraphicFramePr>
          <p:nvPr>
            <p:extLst>
              <p:ext uri="{D42A27DB-BD31-4B8C-83A1-F6EECF244321}">
                <p14:modId xmlns:p14="http://schemas.microsoft.com/office/powerpoint/2010/main" val="1372143755"/>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O</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64919433"/>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7;</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5941663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a:t>	Suppose we call </a:t>
            </a:r>
            <a:r>
              <a:rPr lang="en-CA" dirty="0" err="1">
                <a:latin typeface="Consolas" panose="020B0609020204030204" pitchFamily="49" charset="0"/>
                <a:cs typeface="Consolas" panose="020B0609020204030204" pitchFamily="49" charset="0"/>
              </a:rPr>
              <a:t>push_front</a:t>
            </a:r>
            <a:r>
              <a:rPr lang="en-CA" dirty="0">
                <a:latin typeface="Consolas" panose="020B0609020204030204" pitchFamily="49" charset="0"/>
                <a:cs typeface="Consolas" panose="020B0609020204030204" pitchFamily="49" charset="0"/>
              </a:rPr>
              <a:t>( 'N' )</a:t>
            </a:r>
            <a:endParaRPr lang="en-CA" dirty="0"/>
          </a:p>
          <a:p>
            <a:pPr lvl="1"/>
            <a:r>
              <a:rPr lang="en-CA" dirty="0" smtClean="0"/>
              <a:t>The next node is at index 6</a:t>
            </a:r>
          </a:p>
        </p:txBody>
      </p:sp>
      <p:graphicFrame>
        <p:nvGraphicFramePr>
          <p:cNvPr id="5" name="Table 4"/>
          <p:cNvGraphicFramePr>
            <a:graphicFrameLocks noGrp="1"/>
          </p:cNvGraphicFramePr>
          <p:nvPr>
            <p:extLst>
              <p:ext uri="{D42A27DB-BD31-4B8C-83A1-F6EECF244321}">
                <p14:modId xmlns:p14="http://schemas.microsoft.com/office/powerpoint/2010/main" val="1116123639"/>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N</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O</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7</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6</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58474686"/>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6</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6;</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819160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a:t>	Suppose we call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'R' )</a:t>
            </a:r>
            <a:endParaRPr lang="en-CA" dirty="0"/>
          </a:p>
        </p:txBody>
      </p:sp>
      <p:graphicFrame>
        <p:nvGraphicFramePr>
          <p:cNvPr id="5" name="Table 4"/>
          <p:cNvGraphicFramePr>
            <a:graphicFrameLocks noGrp="1"/>
          </p:cNvGraphicFramePr>
          <p:nvPr>
            <p:extLst>
              <p:ext uri="{D42A27DB-BD31-4B8C-83A1-F6EECF244321}">
                <p14:modId xmlns:p14="http://schemas.microsoft.com/office/powerpoint/2010/main" val="1652154923"/>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N</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O</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169152965"/>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6</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6;</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5604989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a:t>	Suppose we call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'R' </a:t>
            </a:r>
            <a:r>
              <a:rPr lang="en-CA" dirty="0">
                <a:latin typeface="Consolas" panose="020B0609020204030204" pitchFamily="49" charset="0"/>
                <a:cs typeface="Consolas" panose="020B0609020204030204" pitchFamily="49" charset="0"/>
              </a:rPr>
              <a:t>)</a:t>
            </a:r>
            <a:endParaRPr lang="en-CA" dirty="0"/>
          </a:p>
          <a:p>
            <a:pPr lvl="1"/>
            <a:r>
              <a:rPr lang="en-CA" dirty="0" smtClean="0"/>
              <a:t>The next node is at index 5</a:t>
            </a:r>
          </a:p>
        </p:txBody>
      </p:sp>
      <p:graphicFrame>
        <p:nvGraphicFramePr>
          <p:cNvPr id="5" name="Table 4"/>
          <p:cNvGraphicFramePr>
            <a:graphicFrameLocks noGrp="1"/>
          </p:cNvGraphicFramePr>
          <p:nvPr>
            <p:extLst>
              <p:ext uri="{D42A27DB-BD31-4B8C-83A1-F6EECF244321}">
                <p14:modId xmlns:p14="http://schemas.microsoft.com/office/powerpoint/2010/main" val="4166921364"/>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R</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N</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O</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FF0000"/>
                          </a:solidFill>
                          <a:latin typeface="Consolas" panose="020B0609020204030204" pitchFamily="49" charset="0"/>
                          <a:cs typeface="Consolas" panose="020B0609020204030204" pitchFamily="49" charset="0"/>
                        </a:rPr>
                        <a:t>NULLPTR</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7</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5</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5</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520399595"/>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5</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6</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a:t>
            </a:r>
            <a:r>
              <a:rPr lang="en-CA" sz="1600" dirty="0" smtClean="0">
                <a:solidFill>
                  <a:srgbClr val="FF0000"/>
                </a:solidFill>
                <a:latin typeface="Consolas" panose="020B0609020204030204" pitchFamily="49" charset="0"/>
                <a:cs typeface="Consolas" panose="020B0609020204030204" pitchFamily="49" charset="0"/>
              </a:rPr>
              <a:t>5</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841445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a:t>	</a:t>
            </a:r>
            <a:r>
              <a:rPr lang="en-CA" dirty="0" smtClean="0"/>
              <a:t>Finally, suppose we </a:t>
            </a:r>
            <a:r>
              <a:rPr lang="en-CA" dirty="0"/>
              <a:t>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endParaRPr lang="en-CA" dirty="0"/>
          </a:p>
        </p:txBody>
      </p:sp>
      <p:graphicFrame>
        <p:nvGraphicFramePr>
          <p:cNvPr id="5" name="Table 4"/>
          <p:cNvGraphicFramePr>
            <a:graphicFrameLocks noGrp="1"/>
          </p:cNvGraphicFramePr>
          <p:nvPr>
            <p:extLst>
              <p:ext uri="{D42A27DB-BD31-4B8C-83A1-F6EECF244321}">
                <p14:modId xmlns:p14="http://schemas.microsoft.com/office/powerpoint/2010/main" val="448533075"/>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N</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O</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117596122"/>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5</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6</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5;</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694594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a:t>	</a:t>
            </a:r>
            <a:r>
              <a:rPr lang="en-CA" dirty="0" smtClean="0"/>
              <a:t>Finally, suppose we </a:t>
            </a:r>
            <a:r>
              <a:rPr lang="en-CA" dirty="0"/>
              <a:t>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endParaRPr lang="en-CA" dirty="0"/>
          </a:p>
          <a:p>
            <a:pPr lvl="1"/>
            <a:r>
              <a:rPr lang="en-CA" dirty="0" smtClean="0"/>
              <a:t>The popped node is placed back into the stack</a:t>
            </a:r>
          </a:p>
        </p:txBody>
      </p:sp>
      <p:graphicFrame>
        <p:nvGraphicFramePr>
          <p:cNvPr id="5" name="Table 4"/>
          <p:cNvGraphicFramePr>
            <a:graphicFrameLocks noGrp="1"/>
          </p:cNvGraphicFramePr>
          <p:nvPr>
            <p:extLst>
              <p:ext uri="{D42A27DB-BD31-4B8C-83A1-F6EECF244321}">
                <p14:modId xmlns:p14="http://schemas.microsoft.com/office/powerpoint/2010/main" val="1848805006"/>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N</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O</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7</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1408810695"/>
              </p:ext>
            </p:extLst>
          </p:nvPr>
        </p:nvGraphicFramePr>
        <p:xfrm>
          <a:off x="5206636" y="5078656"/>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rgbClr val="FF0000"/>
                          </a:solidFill>
                          <a:latin typeface="Consolas" panose="020B0609020204030204" pitchFamily="49" charset="0"/>
                          <a:cs typeface="Consolas" panose="020B0609020204030204" pitchFamily="49" charset="0"/>
                        </a:rPr>
                        <a:t>6</a:t>
                      </a:r>
                      <a:endParaRPr lang="en-CA" sz="2000" b="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6</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7</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4663921"/>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a:t>
            </a:r>
            <a:r>
              <a:rPr lang="en-CA" sz="1600" dirty="0" smtClean="0">
                <a:solidFill>
                  <a:srgbClr val="FF0000"/>
                </a:solidFill>
                <a:latin typeface="Consolas" panose="020B0609020204030204" pitchFamily="49" charset="0"/>
                <a:cs typeface="Consolas" panose="020B0609020204030204" pitchFamily="49" charset="0"/>
              </a:rPr>
              <a:t>6</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72571707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better solution</a:t>
            </a:r>
            <a:endParaRPr lang="en-CA" dirty="0"/>
          </a:p>
        </p:txBody>
      </p:sp>
      <p:sp>
        <p:nvSpPr>
          <p:cNvPr id="3" name="Content Placeholder 2"/>
          <p:cNvSpPr>
            <a:spLocks noGrp="1"/>
          </p:cNvSpPr>
          <p:nvPr>
            <p:ph idx="1"/>
          </p:nvPr>
        </p:nvSpPr>
        <p:spPr/>
        <p:txBody>
          <a:bodyPr/>
          <a:lstStyle/>
          <a:p>
            <a:pPr marL="360363" indent="-360363">
              <a:buNone/>
            </a:pPr>
            <a:r>
              <a:rPr lang="en-CA" dirty="0"/>
              <a:t>	</a:t>
            </a:r>
            <a:r>
              <a:rPr lang="en-CA" dirty="0" smtClean="0"/>
              <a:t>Problem:</a:t>
            </a:r>
          </a:p>
          <a:p>
            <a:pPr lvl="1"/>
            <a:r>
              <a:rPr lang="en-CA" dirty="0" smtClean="0"/>
              <a:t>Our solution requires </a:t>
            </a:r>
            <a:r>
              <a:rPr lang="en-CA" dirty="0" smtClean="0">
                <a:latin typeface="Symbol" panose="05050102010706020507" pitchFamily="18" charset="2"/>
                <a:cs typeface="Times New Roman" panose="02020603050405020304" pitchFamily="18" charset="0"/>
              </a:rPr>
              <a:t>Q</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N</a:t>
            </a:r>
            <a:r>
              <a:rPr lang="en-CA" dirty="0" smtClean="0">
                <a:latin typeface="Times New Roman" panose="02020603050405020304" pitchFamily="18" charset="0"/>
                <a:cs typeface="Times New Roman" panose="02020603050405020304" pitchFamily="18" charset="0"/>
              </a:rPr>
              <a:t>)</a:t>
            </a:r>
            <a:r>
              <a:rPr lang="en-CA" dirty="0" smtClean="0"/>
              <a:t> additional memory</a:t>
            </a:r>
          </a:p>
          <a:p>
            <a:pPr lvl="1"/>
            <a:r>
              <a:rPr lang="en-CA" dirty="0" smtClean="0"/>
              <a:t>In our initial example, the unused nodes are 1, 4 and 7</a:t>
            </a:r>
          </a:p>
          <a:p>
            <a:pPr lvl="1"/>
            <a:r>
              <a:rPr lang="en-CA" dirty="0" smtClean="0"/>
              <a:t>How about using these to define a second stack-as-linked-list?</a:t>
            </a:r>
          </a:p>
        </p:txBody>
      </p:sp>
      <p:graphicFrame>
        <p:nvGraphicFramePr>
          <p:cNvPr id="10" name="Table 9"/>
          <p:cNvGraphicFramePr>
            <a:graphicFrameLocks noGrp="1"/>
          </p:cNvGraphicFramePr>
          <p:nvPr>
            <p:extLst>
              <p:ext uri="{D42A27DB-BD31-4B8C-83A1-F6EECF244321}">
                <p14:modId xmlns:p14="http://schemas.microsoft.com/office/powerpoint/2010/main" val="883183241"/>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E</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P</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S</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C</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0</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2</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p>
        </p:txBody>
      </p:sp>
      <p:sp>
        <p:nvSpPr>
          <p:cNvPr id="6" name="Arc 5"/>
          <p:cNvSpPr/>
          <p:nvPr/>
        </p:nvSpPr>
        <p:spPr>
          <a:xfrm flipV="1">
            <a:off x="2192867" y="4317993"/>
            <a:ext cx="1989664" cy="1041400"/>
          </a:xfrm>
          <a:prstGeom prst="arc">
            <a:avLst>
              <a:gd name="adj1" fmla="val 11166242"/>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 name="Arc 6"/>
          <p:cNvSpPr/>
          <p:nvPr/>
        </p:nvSpPr>
        <p:spPr>
          <a:xfrm flipV="1">
            <a:off x="4631267" y="4309520"/>
            <a:ext cx="1380187" cy="1041400"/>
          </a:xfrm>
          <a:prstGeom prst="arc">
            <a:avLst>
              <a:gd name="adj1" fmla="val 11726310"/>
              <a:gd name="adj2" fmla="val 20941460"/>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8" name="Arc 7"/>
          <p:cNvSpPr/>
          <p:nvPr/>
        </p:nvSpPr>
        <p:spPr>
          <a:xfrm rot="11031907" flipH="1" flipV="1">
            <a:off x="-117347" y="3278217"/>
            <a:ext cx="6364917" cy="2062137"/>
          </a:xfrm>
          <a:prstGeom prst="arc">
            <a:avLst>
              <a:gd name="adj1" fmla="val 15563372"/>
              <a:gd name="adj2" fmla="val 2138694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9" name="Arc 8"/>
          <p:cNvSpPr/>
          <p:nvPr/>
        </p:nvSpPr>
        <p:spPr>
          <a:xfrm rot="11101707" flipH="1" flipV="1">
            <a:off x="2140421" y="3501656"/>
            <a:ext cx="1336387" cy="1696139"/>
          </a:xfrm>
          <a:prstGeom prst="arc">
            <a:avLst>
              <a:gd name="adj1" fmla="val 16410316"/>
              <a:gd name="adj2" fmla="val 21305972"/>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2" name="Arc 11"/>
          <p:cNvSpPr/>
          <p:nvPr/>
        </p:nvSpPr>
        <p:spPr>
          <a:xfrm flipH="1" flipV="1">
            <a:off x="2074324" y="3445907"/>
            <a:ext cx="4978408" cy="2497681"/>
          </a:xfrm>
          <a:prstGeom prst="arc">
            <a:avLst>
              <a:gd name="adj1" fmla="val 11166242"/>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3" name="Arc 12"/>
          <p:cNvSpPr/>
          <p:nvPr/>
        </p:nvSpPr>
        <p:spPr>
          <a:xfrm flipV="1">
            <a:off x="3894668" y="4036446"/>
            <a:ext cx="2946410" cy="1483808"/>
          </a:xfrm>
          <a:prstGeom prst="arc">
            <a:avLst>
              <a:gd name="adj1" fmla="val 11166349"/>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58321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a:t>
            </a:r>
            <a:r>
              <a:rPr lang="en-CA" dirty="0" smtClean="0"/>
              <a:t>Problem:</a:t>
            </a:r>
          </a:p>
          <a:p>
            <a:pPr lvl="1"/>
            <a:r>
              <a:rPr lang="en-CA" dirty="0" smtClean="0"/>
              <a:t>Our solution requires </a:t>
            </a:r>
            <a:r>
              <a:rPr lang="en-CA" dirty="0" smtClean="0">
                <a:latin typeface="Symbol" panose="05050102010706020507" pitchFamily="18" charset="2"/>
                <a:cs typeface="Times New Roman" panose="02020603050405020304" pitchFamily="18" charset="0"/>
              </a:rPr>
              <a:t>Q</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N</a:t>
            </a:r>
            <a:r>
              <a:rPr lang="en-CA" dirty="0" smtClean="0">
                <a:latin typeface="Times New Roman" panose="02020603050405020304" pitchFamily="18" charset="0"/>
                <a:cs typeface="Times New Roman" panose="02020603050405020304" pitchFamily="18" charset="0"/>
              </a:rPr>
              <a:t>)</a:t>
            </a:r>
            <a:r>
              <a:rPr lang="en-CA" dirty="0" smtClean="0"/>
              <a:t> additional memory</a:t>
            </a:r>
          </a:p>
          <a:p>
            <a:pPr lvl="1"/>
            <a:r>
              <a:rPr lang="en-CA" dirty="0" smtClean="0"/>
              <a:t>In our initial example, the unused nodes are 1, 4 and 7</a:t>
            </a:r>
          </a:p>
          <a:p>
            <a:pPr lvl="1"/>
            <a:r>
              <a:rPr lang="en-CA" dirty="0"/>
              <a:t>How about using these to define a second stack-as-linked-list</a:t>
            </a:r>
            <a:r>
              <a:rPr lang="en-CA" dirty="0" smtClean="0"/>
              <a:t>?</a:t>
            </a:r>
          </a:p>
          <a:p>
            <a:pPr lvl="1"/>
            <a:endParaRPr lang="en-CA" dirty="0"/>
          </a:p>
          <a:p>
            <a:pPr lvl="1"/>
            <a:endParaRPr lang="en-CA" dirty="0" smtClean="0"/>
          </a:p>
          <a:p>
            <a:pPr lvl="1"/>
            <a:endParaRPr lang="en-CA" dirty="0"/>
          </a:p>
          <a:p>
            <a:pPr lvl="1"/>
            <a:endParaRPr lang="en-CA" dirty="0" smtClean="0"/>
          </a:p>
          <a:p>
            <a:pPr lvl="1"/>
            <a:endParaRPr lang="en-CA" dirty="0"/>
          </a:p>
          <a:p>
            <a:pPr lvl="1"/>
            <a:endParaRPr lang="en-CA" dirty="0" smtClean="0"/>
          </a:p>
          <a:p>
            <a:pPr lvl="1"/>
            <a:endParaRPr lang="en-CA" dirty="0"/>
          </a:p>
          <a:p>
            <a:pPr lvl="1"/>
            <a:r>
              <a:rPr lang="en-CA" dirty="0" smtClean="0"/>
              <a:t>We only need a head pointer for the stack-as-linked-list</a:t>
            </a:r>
          </a:p>
          <a:p>
            <a:pPr lvl="2"/>
            <a:r>
              <a:rPr lang="en-CA" dirty="0" smtClean="0"/>
              <a:t>The top of the stack is the first node</a:t>
            </a:r>
          </a:p>
        </p:txBody>
      </p:sp>
      <p:graphicFrame>
        <p:nvGraphicFramePr>
          <p:cNvPr id="10" name="Table 9"/>
          <p:cNvGraphicFramePr>
            <a:graphicFrameLocks noGrp="1"/>
          </p:cNvGraphicFramePr>
          <p:nvPr>
            <p:extLst>
              <p:ext uri="{D42A27DB-BD31-4B8C-83A1-F6EECF244321}">
                <p14:modId xmlns:p14="http://schemas.microsoft.com/office/powerpoint/2010/main" val="2934938998"/>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chemeClr val="tx1">
                              <a:lumMod val="50000"/>
                              <a:lumOff val="50000"/>
                            </a:schemeClr>
                          </a:solidFill>
                          <a:latin typeface="Consolas" panose="020B0609020204030204" pitchFamily="49" charset="0"/>
                          <a:cs typeface="Consolas" panose="020B0609020204030204" pitchFamily="49" charset="0"/>
                        </a:rPr>
                        <a:t>0</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FF0000"/>
                          </a:solidFill>
                          <a:latin typeface="Consolas" panose="020B0609020204030204" pitchFamily="49" charset="0"/>
                          <a:cs typeface="Consolas" panose="020B0609020204030204" pitchFamily="49" charset="0"/>
                        </a:rPr>
                        <a:t>1</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lumMod val="50000"/>
                              <a:lumOff val="50000"/>
                            </a:schemeClr>
                          </a:solidFill>
                          <a:latin typeface="Consolas" panose="020B0609020204030204" pitchFamily="49" charset="0"/>
                          <a:cs typeface="Consolas" panose="020B0609020204030204" pitchFamily="49" charset="0"/>
                        </a:rPr>
                        <a:t>2</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lumMod val="50000"/>
                              <a:lumOff val="50000"/>
                            </a:schemeClr>
                          </a:solidFill>
                          <a:latin typeface="Consolas" panose="020B0609020204030204" pitchFamily="49" charset="0"/>
                          <a:cs typeface="Consolas" panose="020B0609020204030204" pitchFamily="49" charset="0"/>
                        </a:rPr>
                        <a:t>3</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FF0000"/>
                          </a:solidFill>
                          <a:latin typeface="Consolas" panose="020B0609020204030204" pitchFamily="49" charset="0"/>
                          <a:cs typeface="Consolas" panose="020B0609020204030204" pitchFamily="49" charset="0"/>
                        </a:rPr>
                        <a:t>4</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lumMod val="50000"/>
                              <a:lumOff val="50000"/>
                            </a:schemeClr>
                          </a:solidFill>
                          <a:latin typeface="Consolas" panose="020B0609020204030204" pitchFamily="49" charset="0"/>
                          <a:cs typeface="Consolas" panose="020B0609020204030204" pitchFamily="49" charset="0"/>
                        </a:rPr>
                        <a:t>5</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lumMod val="50000"/>
                              <a:lumOff val="50000"/>
                            </a:schemeClr>
                          </a:solidFill>
                          <a:latin typeface="Consolas" panose="020B0609020204030204" pitchFamily="49" charset="0"/>
                          <a:cs typeface="Consolas" panose="020B0609020204030204" pitchFamily="49" charset="0"/>
                        </a:rPr>
                        <a:t>6</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FF0000"/>
                          </a:solidFill>
                          <a:latin typeface="Consolas" panose="020B0609020204030204" pitchFamily="49" charset="0"/>
                          <a:cs typeface="Consolas" panose="020B0609020204030204" pitchFamily="49" charset="0"/>
                        </a:rPr>
                        <a:t>7</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A</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E</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P</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S</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C</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6</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4</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lumMod val="50000"/>
                              <a:lumOff val="50000"/>
                            </a:schemeClr>
                          </a:solidFill>
                          <a:latin typeface="Consolas" panose="020B0609020204030204" pitchFamily="49" charset="0"/>
                          <a:cs typeface="Consolas" panose="020B0609020204030204" pitchFamily="49" charset="0"/>
                        </a:rPr>
                        <a:t>NULLPTR</a:t>
                      </a:r>
                      <a:endParaRPr lang="en-CA" sz="1600" dirty="0">
                        <a:solidFill>
                          <a:schemeClr val="tx1">
                            <a:lumMod val="50000"/>
                            <a:lumOff val="50000"/>
                          </a:schemeClr>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0</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7</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3</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lumMod val="50000"/>
                              <a:lumOff val="50000"/>
                            </a:schemeClr>
                          </a:solidFill>
                          <a:latin typeface="Consolas" panose="020B0609020204030204" pitchFamily="49" charset="0"/>
                          <a:cs typeface="Consolas" panose="020B0609020204030204" pitchFamily="49" charset="0"/>
                        </a:rPr>
                        <a:t>2</a:t>
                      </a:r>
                      <a:endParaRPr lang="en-CA" sz="2000" dirty="0">
                        <a:solidFill>
                          <a:schemeClr val="tx1">
                            <a:lumMod val="50000"/>
                            <a:lumOff val="50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FF0000"/>
                          </a:solidFill>
                          <a:latin typeface="Consolas" panose="020B0609020204030204" pitchFamily="49" charset="0"/>
                          <a:cs typeface="Consolas" panose="020B0609020204030204" pitchFamily="49" charset="0"/>
                        </a:rPr>
                        <a:t>NULLPTR</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r>
              <a:rPr lang="en-CA" sz="1600" dirty="0" smtClean="0">
                <a:latin typeface="Consolas" panose="020B0609020204030204" pitchFamily="49" charset="0"/>
                <a:cs typeface="Consolas" panose="020B0609020204030204" pitchFamily="49" charset="0"/>
              </a:rPr>
              <a:t>;</a:t>
            </a:r>
          </a:p>
          <a:p>
            <a:pPr marL="360363" indent="-360363">
              <a:buNone/>
            </a:pPr>
            <a:r>
              <a:rPr lang="en-CA" sz="1600" dirty="0" err="1" smtClean="0">
                <a:solidFill>
                  <a:srgbClr val="FF0000"/>
                </a:solidFill>
                <a:latin typeface="Consolas" panose="020B0609020204030204" pitchFamily="49" charset="0"/>
                <a:cs typeface="Consolas" panose="020B0609020204030204" pitchFamily="49" charset="0"/>
              </a:rPr>
              <a:t>stack_top</a:t>
            </a:r>
            <a:r>
              <a:rPr lang="en-CA" sz="1600" dirty="0" smtClean="0">
                <a:solidFill>
                  <a:srgbClr val="FF0000"/>
                </a:solidFill>
                <a:latin typeface="Consolas" panose="020B0609020204030204" pitchFamily="49" charset="0"/>
                <a:cs typeface="Consolas" panose="020B0609020204030204" pitchFamily="49" charset="0"/>
              </a:rPr>
              <a:t> = 1;</a:t>
            </a:r>
            <a:endParaRPr lang="en-CA" sz="1600" dirty="0">
              <a:solidFill>
                <a:srgbClr val="FF0000"/>
              </a:solidFill>
              <a:latin typeface="Consolas" panose="020B0609020204030204" pitchFamily="49" charset="0"/>
              <a:cs typeface="Consolas" panose="020B0609020204030204" pitchFamily="49" charset="0"/>
            </a:endParaRPr>
          </a:p>
        </p:txBody>
      </p:sp>
      <p:sp>
        <p:nvSpPr>
          <p:cNvPr id="6" name="Arc 5"/>
          <p:cNvSpPr/>
          <p:nvPr/>
        </p:nvSpPr>
        <p:spPr>
          <a:xfrm flipH="1" flipV="1">
            <a:off x="3098812" y="4317993"/>
            <a:ext cx="2082787" cy="1041400"/>
          </a:xfrm>
          <a:prstGeom prst="arc">
            <a:avLst>
              <a:gd name="adj1" fmla="val 11269891"/>
              <a:gd name="adj2" fmla="val 21131336"/>
            </a:avLst>
          </a:prstGeom>
          <a:ln w="28575">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 name="Arc 6"/>
          <p:cNvSpPr/>
          <p:nvPr/>
        </p:nvSpPr>
        <p:spPr>
          <a:xfrm flipH="1" flipV="1">
            <a:off x="5689708" y="4309520"/>
            <a:ext cx="2082787" cy="1041400"/>
          </a:xfrm>
          <a:prstGeom prst="arc">
            <a:avLst>
              <a:gd name="adj1" fmla="val 11238561"/>
              <a:gd name="adj2" fmla="val 21056472"/>
            </a:avLst>
          </a:prstGeom>
          <a:ln w="28575">
            <a:solidFill>
              <a:srgbClr val="FF0000"/>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8" name="Arc 7"/>
          <p:cNvSpPr/>
          <p:nvPr/>
        </p:nvSpPr>
        <p:spPr>
          <a:xfrm rot="12822381" flipH="1" flipV="1">
            <a:off x="2303467" y="3691455"/>
            <a:ext cx="666369" cy="1041400"/>
          </a:xfrm>
          <a:prstGeom prst="arc">
            <a:avLst>
              <a:gd name="adj1" fmla="val 15813771"/>
              <a:gd name="adj2" fmla="val 20941460"/>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1634281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1" end="1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title"/>
          </p:nvPr>
        </p:nvSpPr>
        <p:spPr/>
        <p:txBody>
          <a:bodyPr>
            <a:normAutofit/>
          </a:bodyPr>
          <a:lstStyle/>
          <a:p>
            <a:pPr eaLnBrk="1" hangingPunct="1"/>
            <a:r>
              <a:rPr lang="en-US" altLang="en-US" dirty="0" smtClean="0"/>
              <a:t>Outline</a:t>
            </a:r>
          </a:p>
        </p:txBody>
      </p:sp>
      <p:sp>
        <p:nvSpPr>
          <p:cNvPr id="3075" name="Rectangle 3"/>
          <p:cNvSpPr>
            <a:spLocks noGrp="1" noChangeArrowheads="1"/>
          </p:cNvSpPr>
          <p:nvPr>
            <p:ph type="body" idx="1"/>
          </p:nvPr>
        </p:nvSpPr>
        <p:spPr/>
        <p:txBody>
          <a:bodyPr/>
          <a:lstStyle/>
          <a:p>
            <a:pPr marL="354013" indent="-354013" eaLnBrk="1" hangingPunct="1">
              <a:buNone/>
            </a:pPr>
            <a:r>
              <a:rPr lang="en-US" altLang="en-US" dirty="0" smtClean="0"/>
              <a:t>	In this presentation, we will cover:</a:t>
            </a:r>
          </a:p>
          <a:p>
            <a:pPr lvl="1" eaLnBrk="1" hangingPunct="1"/>
            <a:r>
              <a:rPr lang="en-US" altLang="en-US" dirty="0" smtClean="0"/>
              <a:t>The costs of node-based storage</a:t>
            </a:r>
          </a:p>
          <a:p>
            <a:pPr lvl="1" eaLnBrk="1" hangingPunct="1"/>
            <a:r>
              <a:rPr lang="en-US" altLang="en-US" dirty="0" smtClean="0"/>
              <a:t>Using an array for node-based storage</a:t>
            </a:r>
          </a:p>
          <a:p>
            <a:pPr lvl="1" eaLnBrk="1" hangingPunct="1"/>
            <a:r>
              <a:rPr lang="en-US" altLang="en-US" dirty="0" smtClean="0"/>
              <a:t>Having multiple linked lists within a single structure</a:t>
            </a:r>
          </a:p>
          <a:p>
            <a:pPr lvl="1" eaLnBrk="1" hangingPunct="1"/>
            <a:r>
              <a:rPr lang="en-US" altLang="en-US" dirty="0" smtClean="0"/>
              <a:t>Reallocation of memory</a:t>
            </a:r>
          </a:p>
        </p:txBody>
      </p:sp>
    </p:spTree>
    <p:extLst>
      <p:ext uri="{BB962C8B-B14F-4D97-AF65-F5344CB8AC3E}">
        <p14:creationId xmlns:p14="http://schemas.microsoft.com/office/powerpoint/2010/main" val="30602714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endParaRPr lang="en-CA" dirty="0"/>
          </a:p>
        </p:txBody>
      </p:sp>
      <p:graphicFrame>
        <p:nvGraphicFramePr>
          <p:cNvPr id="10" name="Table 9"/>
          <p:cNvGraphicFramePr>
            <a:graphicFrameLocks noGrp="1"/>
          </p:cNvGraphicFramePr>
          <p:nvPr>
            <p:extLst>
              <p:ext uri="{D42A27DB-BD31-4B8C-83A1-F6EECF244321}">
                <p14:modId xmlns:p14="http://schemas.microsoft.com/office/powerpoint/2010/main" val="1899998666"/>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P</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r>
              <a:rPr lang="en-CA" sz="1600" dirty="0" smtClean="0">
                <a:latin typeface="Consolas" panose="020B0609020204030204" pitchFamily="49" charset="0"/>
                <a:cs typeface="Consolas" panose="020B0609020204030204" pitchFamily="49" charset="0"/>
              </a:rPr>
              <a:t>;</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1;</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246351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endParaRPr lang="en-CA" dirty="0"/>
          </a:p>
          <a:p>
            <a:pPr lvl="1"/>
            <a:r>
              <a:rPr lang="en-CA" dirty="0" smtClean="0"/>
              <a:t>The extra node is placed onto the stack</a:t>
            </a:r>
          </a:p>
        </p:txBody>
      </p:sp>
      <p:graphicFrame>
        <p:nvGraphicFramePr>
          <p:cNvPr id="10" name="Table 9"/>
          <p:cNvGraphicFramePr>
            <a:graphicFrameLocks noGrp="1"/>
          </p:cNvGraphicFramePr>
          <p:nvPr>
            <p:extLst>
              <p:ext uri="{D42A27DB-BD31-4B8C-83A1-F6EECF244321}">
                <p14:modId xmlns:p14="http://schemas.microsoft.com/office/powerpoint/2010/main" val="1479206791"/>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P</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S</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1</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3</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r>
              <a:rPr lang="en-CA" sz="1600" dirty="0" smtClean="0">
                <a:latin typeface="Consolas" panose="020B0609020204030204" pitchFamily="49" charset="0"/>
                <a:cs typeface="Consolas" panose="020B0609020204030204" pitchFamily="49" charset="0"/>
              </a:rPr>
              <a:t>;</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a:t>
            </a:r>
            <a:r>
              <a:rPr lang="en-CA" sz="1600" dirty="0" smtClean="0">
                <a:solidFill>
                  <a:srgbClr val="FF0000"/>
                </a:solidFill>
                <a:latin typeface="Consolas" panose="020B0609020204030204" pitchFamily="49" charset="0"/>
                <a:cs typeface="Consolas" panose="020B0609020204030204" pitchFamily="49" charset="0"/>
              </a:rPr>
              <a:t>5</a:t>
            </a:r>
            <a:r>
              <a:rPr lang="en-CA" sz="1600" dirty="0" smtClean="0">
                <a:solidFill>
                  <a:srgbClr val="7030A0"/>
                </a:solidFill>
                <a:latin typeface="Consolas" panose="020B0609020204030204" pitchFamily="49" charset="0"/>
                <a:cs typeface="Consolas" panose="020B0609020204030204" pitchFamily="49" charset="0"/>
              </a:rPr>
              <a:t>;</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537131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a:t>
            </a:r>
            <a:r>
              <a:rPr lang="en-CA" dirty="0" smtClean="0"/>
              <a:t>now call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'D' )</a:t>
            </a:r>
            <a:endParaRPr lang="en-CA" dirty="0"/>
          </a:p>
        </p:txBody>
      </p:sp>
      <p:graphicFrame>
        <p:nvGraphicFramePr>
          <p:cNvPr id="10" name="Table 9"/>
          <p:cNvGraphicFramePr>
            <a:graphicFrameLocks noGrp="1"/>
          </p:cNvGraphicFramePr>
          <p:nvPr>
            <p:extLst>
              <p:ext uri="{D42A27DB-BD31-4B8C-83A1-F6EECF244321}">
                <p14:modId xmlns:p14="http://schemas.microsoft.com/office/powerpoint/2010/main" val="4274191644"/>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P</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S</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r>
              <a:rPr lang="en-CA" sz="1600" dirty="0" smtClean="0">
                <a:latin typeface="Consolas" panose="020B0609020204030204" pitchFamily="49" charset="0"/>
                <a:cs typeface="Consolas" panose="020B0609020204030204" pitchFamily="49" charset="0"/>
              </a:rPr>
              <a:t>;</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5;</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948920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a:t>
            </a:r>
            <a:r>
              <a:rPr lang="en-CA" dirty="0" smtClean="0"/>
              <a:t>now call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'D' )</a:t>
            </a:r>
            <a:endParaRPr lang="en-CA" dirty="0"/>
          </a:p>
          <a:p>
            <a:pPr lvl="1"/>
            <a:r>
              <a:rPr lang="en-CA" dirty="0" smtClean="0"/>
              <a:t>We pop the node off of the top of the stack</a:t>
            </a:r>
          </a:p>
        </p:txBody>
      </p:sp>
      <p:graphicFrame>
        <p:nvGraphicFramePr>
          <p:cNvPr id="10" name="Table 9"/>
          <p:cNvGraphicFramePr>
            <a:graphicFrameLocks noGrp="1"/>
          </p:cNvGraphicFramePr>
          <p:nvPr>
            <p:extLst>
              <p:ext uri="{D42A27DB-BD31-4B8C-83A1-F6EECF244321}">
                <p14:modId xmlns:p14="http://schemas.microsoft.com/office/powerpoint/2010/main" val="3571369957"/>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P</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D</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5</a:t>
                      </a:r>
                      <a:endParaRPr lang="en-CA" sz="20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FF0000"/>
                          </a:solidFill>
                          <a:latin typeface="Consolas" panose="020B0609020204030204" pitchFamily="49" charset="0"/>
                          <a:cs typeface="Consolas" panose="020B0609020204030204" pitchFamily="49" charset="0"/>
                        </a:rPr>
                        <a:t>NULLPTR</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5</a:t>
            </a:r>
            <a:r>
              <a:rPr lang="en-CA" sz="1600" dirty="0" smtClean="0">
                <a:latin typeface="Consolas" panose="020B0609020204030204" pitchFamily="49" charset="0"/>
                <a:cs typeface="Consolas" panose="020B0609020204030204" pitchFamily="49" charset="0"/>
              </a:rPr>
              <a:t>;</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a:t>
            </a:r>
            <a:r>
              <a:rPr lang="en-CA" sz="1600" dirty="0" smtClean="0">
                <a:solidFill>
                  <a:srgbClr val="FF0000"/>
                </a:solidFill>
                <a:latin typeface="Consolas" panose="020B0609020204030204" pitchFamily="49" charset="0"/>
                <a:cs typeface="Consolas" panose="020B0609020204030204" pitchFamily="49" charset="0"/>
              </a:rPr>
              <a:t>1</a:t>
            </a:r>
            <a:r>
              <a:rPr lang="en-CA" sz="1600" dirty="0" smtClean="0">
                <a:solidFill>
                  <a:srgbClr val="7030A0"/>
                </a:solidFill>
                <a:latin typeface="Consolas" panose="020B0609020204030204" pitchFamily="49" charset="0"/>
                <a:cs typeface="Consolas" panose="020B0609020204030204" pitchFamily="49" charset="0"/>
              </a:rPr>
              <a:t>;</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4005517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a:t>
            </a:r>
            <a:r>
              <a:rPr lang="en-CA" dirty="0" smtClean="0"/>
              <a:t>finally 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r>
              <a:rPr lang="en-CA" dirty="0" smtClean="0"/>
              <a:t> again</a:t>
            </a:r>
            <a:endParaRPr lang="en-CA" dirty="0"/>
          </a:p>
        </p:txBody>
      </p:sp>
      <p:graphicFrame>
        <p:nvGraphicFramePr>
          <p:cNvPr id="10" name="Table 9"/>
          <p:cNvGraphicFramePr>
            <a:graphicFrameLocks noGrp="1"/>
          </p:cNvGraphicFramePr>
          <p:nvPr>
            <p:extLst>
              <p:ext uri="{D42A27DB-BD31-4B8C-83A1-F6EECF244321}">
                <p14:modId xmlns:p14="http://schemas.microsoft.com/office/powerpoint/2010/main" val="3214781724"/>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P</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5;</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1;</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73461776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a:t>	Suppose we </a:t>
            </a:r>
            <a:r>
              <a:rPr lang="en-CA" dirty="0" smtClean="0"/>
              <a:t>finally call </a:t>
            </a:r>
            <a:r>
              <a:rPr lang="en-CA" dirty="0" err="1" smtClean="0">
                <a:latin typeface="Consolas" panose="020B0609020204030204" pitchFamily="49" charset="0"/>
                <a:cs typeface="Consolas" panose="020B0609020204030204" pitchFamily="49" charset="0"/>
              </a:rPr>
              <a:t>pop_front</a:t>
            </a:r>
            <a:r>
              <a:rPr lang="en-CA" dirty="0" smtClean="0">
                <a:latin typeface="Consolas" panose="020B0609020204030204" pitchFamily="49" charset="0"/>
                <a:cs typeface="Consolas" panose="020B0609020204030204" pitchFamily="49" charset="0"/>
              </a:rPr>
              <a:t>()</a:t>
            </a:r>
            <a:r>
              <a:rPr lang="en-CA" dirty="0" smtClean="0"/>
              <a:t> again</a:t>
            </a:r>
            <a:endParaRPr lang="en-CA" dirty="0"/>
          </a:p>
          <a:p>
            <a:pPr lvl="1"/>
            <a:r>
              <a:rPr lang="en-CA" dirty="0" smtClean="0"/>
              <a:t>The node containing </a:t>
            </a:r>
            <a:r>
              <a:rPr lang="en-CA" dirty="0" smtClean="0">
                <a:latin typeface="Consolas" panose="020B0609020204030204" pitchFamily="49" charset="0"/>
                <a:cs typeface="Consolas" panose="020B0609020204030204" pitchFamily="49" charset="0"/>
              </a:rPr>
              <a:t>'P'</a:t>
            </a:r>
            <a:r>
              <a:rPr lang="en-CA" dirty="0" smtClean="0"/>
              <a:t> is pushed back onto the stack</a:t>
            </a:r>
          </a:p>
        </p:txBody>
      </p:sp>
      <p:graphicFrame>
        <p:nvGraphicFramePr>
          <p:cNvPr id="10" name="Table 9"/>
          <p:cNvGraphicFramePr>
            <a:graphicFrameLocks noGrp="1"/>
          </p:cNvGraphicFramePr>
          <p:nvPr>
            <p:extLst>
              <p:ext uri="{D42A27DB-BD31-4B8C-83A1-F6EECF244321}">
                <p14:modId xmlns:p14="http://schemas.microsoft.com/office/powerpoint/2010/main" val="3310997621"/>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E</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bg1">
                              <a:lumMod val="75000"/>
                            </a:schemeClr>
                          </a:solidFill>
                          <a:latin typeface="Consolas" panose="020B0609020204030204" pitchFamily="49" charset="0"/>
                          <a:cs typeface="Consolas" panose="020B0609020204030204" pitchFamily="49" charset="0"/>
                        </a:rPr>
                        <a:t>P</a:t>
                      </a:r>
                      <a:endParaRPr lang="en-CA" sz="2000" dirty="0">
                        <a:solidFill>
                          <a:schemeClr val="bg1">
                            <a:lumMod val="75000"/>
                          </a:schemeClr>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1</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182969"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solidFill>
                  <a:srgbClr val="FF0000"/>
                </a:solidFill>
                <a:latin typeface="Consolas" panose="020B0609020204030204" pitchFamily="49" charset="0"/>
                <a:cs typeface="Consolas" panose="020B0609020204030204" pitchFamily="49" charset="0"/>
              </a:rPr>
              <a:t>0</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5;</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a:t>
            </a:r>
            <a:r>
              <a:rPr lang="en-CA" sz="1600" dirty="0" smtClean="0">
                <a:solidFill>
                  <a:srgbClr val="FF0000"/>
                </a:solidFill>
                <a:latin typeface="Consolas" panose="020B0609020204030204" pitchFamily="49" charset="0"/>
                <a:cs typeface="Consolas" panose="020B0609020204030204" pitchFamily="49" charset="0"/>
              </a:rPr>
              <a:t>3</a:t>
            </a:r>
            <a:r>
              <a:rPr lang="en-CA" sz="1600" dirty="0" smtClean="0">
                <a:solidFill>
                  <a:srgbClr val="7030A0"/>
                </a:solidFill>
                <a:latin typeface="Consolas" panose="020B0609020204030204" pitchFamily="49" charset="0"/>
                <a:cs typeface="Consolas" panose="020B0609020204030204" pitchFamily="49" charset="0"/>
              </a:rPr>
              <a:t>;</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5182016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A better solution</a:t>
            </a:r>
          </a:p>
        </p:txBody>
      </p:sp>
      <p:sp>
        <p:nvSpPr>
          <p:cNvPr id="3" name="Content Placeholder 2"/>
          <p:cNvSpPr>
            <a:spLocks noGrp="1"/>
          </p:cNvSpPr>
          <p:nvPr>
            <p:ph idx="1"/>
          </p:nvPr>
        </p:nvSpPr>
        <p:spPr/>
        <p:txBody>
          <a:bodyPr/>
          <a:lstStyle/>
          <a:p>
            <a:pPr marL="360363" indent="-360363">
              <a:buNone/>
            </a:pPr>
            <a:r>
              <a:rPr lang="en-CA" dirty="0" smtClean="0"/>
              <a:t>	In this case, our data structure would be initialized to:</a:t>
            </a:r>
          </a:p>
          <a:p>
            <a:pPr lvl="1"/>
            <a:endParaRPr lang="en-CA" dirty="0" smtClean="0"/>
          </a:p>
        </p:txBody>
      </p:sp>
      <p:graphicFrame>
        <p:nvGraphicFramePr>
          <p:cNvPr id="10" name="Table 9"/>
          <p:cNvGraphicFramePr>
            <a:graphicFrameLocks noGrp="1"/>
          </p:cNvGraphicFramePr>
          <p:nvPr>
            <p:extLst>
              <p:ext uri="{D42A27DB-BD31-4B8C-83A1-F6EECF244321}">
                <p14:modId xmlns:p14="http://schemas.microsoft.com/office/powerpoint/2010/main" val="3078257129"/>
              </p:ext>
            </p:extLst>
          </p:nvPr>
        </p:nvGraphicFramePr>
        <p:xfrm>
          <a:off x="1498242" y="4015579"/>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rgbClr val="7030A0"/>
                          </a:solidFill>
                          <a:latin typeface="Consolas" panose="020B0609020204030204" pitchFamily="49" charset="0"/>
                          <a:cs typeface="Consolas" panose="020B0609020204030204" pitchFamily="49" charset="0"/>
                        </a:rPr>
                        <a:t>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6</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2</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5</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6</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7</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1" name="Rectangle 10"/>
          <p:cNvSpPr/>
          <p:nvPr/>
        </p:nvSpPr>
        <p:spPr>
          <a:xfrm>
            <a:off x="1194515" y="3097595"/>
            <a:ext cx="2734018" cy="830997"/>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NULLPTR</a:t>
            </a:r>
            <a:r>
              <a:rPr lang="en-CA" sz="1600" dirty="0" smtClean="0">
                <a:latin typeface="Consolas" panose="020B0609020204030204" pitchFamily="49" charset="0"/>
                <a:cs typeface="Consolas" panose="020B0609020204030204" pitchFamily="49" charset="0"/>
              </a:rPr>
              <a:t>;</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NULLPTR;</a:t>
            </a:r>
          </a:p>
          <a:p>
            <a:pPr marL="360363" indent="-360363">
              <a:buNone/>
            </a:pPr>
            <a:r>
              <a:rPr lang="en-CA" sz="1600" dirty="0" err="1" smtClean="0">
                <a:solidFill>
                  <a:srgbClr val="7030A0"/>
                </a:solidFill>
                <a:latin typeface="Consolas" panose="020B0609020204030204" pitchFamily="49" charset="0"/>
                <a:cs typeface="Consolas" panose="020B0609020204030204" pitchFamily="49" charset="0"/>
              </a:rPr>
              <a:t>stack_top</a:t>
            </a:r>
            <a:r>
              <a:rPr lang="en-CA" sz="1600" dirty="0" smtClean="0">
                <a:solidFill>
                  <a:srgbClr val="7030A0"/>
                </a:solidFill>
                <a:latin typeface="Consolas" panose="020B0609020204030204" pitchFamily="49" charset="0"/>
                <a:cs typeface="Consolas" panose="020B0609020204030204" pitchFamily="49" charset="0"/>
              </a:rPr>
              <a:t> = 0;</a:t>
            </a:r>
            <a:endParaRPr lang="en-CA" sz="16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667512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Our class would look something like:</a:t>
            </a:r>
          </a:p>
          <a:p>
            <a:pPr marL="457200" lvl="1" indent="0">
              <a:buNone/>
            </a:pPr>
            <a:endParaRPr lang="en-CA" sz="1200" dirty="0" smtClean="0">
              <a:latin typeface="Consolas" panose="020B0609020204030204" pitchFamily="49" charset="0"/>
              <a:cs typeface="Consolas" panose="020B0609020204030204" pitchFamily="49" charset="0"/>
            </a:endParaRPr>
          </a:p>
          <a:p>
            <a:pPr marL="57150" indent="0">
              <a:buNone/>
            </a:pPr>
            <a:r>
              <a:rPr lang="en-CA" sz="1400" dirty="0">
                <a:latin typeface="Consolas" panose="020B0609020204030204" pitchFamily="49" charset="0"/>
                <a:cs typeface="Consolas" panose="020B0609020204030204" pitchFamily="49" charset="0"/>
              </a:rPr>
              <a:t>template &lt;typename Type&gt;</a:t>
            </a:r>
          </a:p>
          <a:p>
            <a:pPr marL="57150" indent="0">
              <a:buNone/>
            </a:pPr>
            <a:r>
              <a:rPr lang="en-CA" sz="1400" dirty="0" smtClean="0">
                <a:latin typeface="Consolas" panose="020B0609020204030204" pitchFamily="49" charset="0"/>
                <a:cs typeface="Consolas" panose="020B0609020204030204" pitchFamily="49" charset="0"/>
              </a:rPr>
              <a:t>class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 {</a:t>
            </a:r>
          </a:p>
          <a:p>
            <a:pPr marL="57150"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private:</a:t>
            </a:r>
          </a:p>
          <a:p>
            <a:pPr marL="57150" indent="0">
              <a:buNone/>
            </a:pPr>
            <a:r>
              <a:rPr lang="en-CA" sz="1400" dirty="0" smtClean="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57150" indent="0">
              <a:buNone/>
            </a:pP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57150" indent="0">
              <a:buNone/>
            </a:pP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a:t>
            </a:r>
          </a:p>
          <a:p>
            <a:pPr marL="57150" indent="0">
              <a:buNone/>
            </a:pPr>
            <a:r>
              <a:rPr lang="en-CA" sz="1400" dirty="0" smtClean="0">
                <a:solidFill>
                  <a:srgbClr val="FF0000"/>
                </a:solidFill>
                <a:latin typeface="Consolas" panose="020B0609020204030204" pitchFamily="49" charset="0"/>
                <a:cs typeface="Consolas" panose="020B0609020204030204" pitchFamily="49" charset="0"/>
              </a:rPr>
              <a:t>        </a:t>
            </a:r>
            <a:r>
              <a:rPr lang="en-CA" sz="1400" dirty="0" err="1">
                <a:solidFill>
                  <a:srgbClr val="FF0000"/>
                </a:solidFill>
                <a:latin typeface="Consolas" panose="020B0609020204030204" pitchFamily="49" charset="0"/>
                <a:cs typeface="Consolas" panose="020B0609020204030204" pitchFamily="49" charset="0"/>
              </a:rPr>
              <a:t>int</a:t>
            </a:r>
            <a:r>
              <a:rPr lang="en-CA" sz="1400" dirty="0">
                <a:solidFill>
                  <a:srgbClr val="FF0000"/>
                </a:solidFill>
                <a:latin typeface="Consolas" panose="020B0609020204030204" pitchFamily="49" charset="0"/>
                <a:cs typeface="Consolas" panose="020B0609020204030204" pitchFamily="49" charset="0"/>
              </a:rPr>
              <a:t> </a:t>
            </a:r>
            <a:r>
              <a:rPr lang="en-CA" sz="1400" dirty="0" err="1">
                <a:solidFill>
                  <a:srgbClr val="FF0000"/>
                </a:solidFill>
                <a:latin typeface="Consolas" panose="020B0609020204030204" pitchFamily="49" charset="0"/>
                <a:cs typeface="Consolas" panose="020B0609020204030204" pitchFamily="49" charset="0"/>
              </a:rPr>
              <a:t>list_capacity</a:t>
            </a:r>
            <a:r>
              <a:rPr lang="en-CA" sz="1400" dirty="0">
                <a:solidFill>
                  <a:srgbClr val="FF0000"/>
                </a:solidFill>
                <a:latin typeface="Consolas" panose="020B0609020204030204" pitchFamily="49" charset="0"/>
                <a:cs typeface="Consolas" panose="020B0609020204030204" pitchFamily="49" charset="0"/>
              </a:rPr>
              <a:t>;</a:t>
            </a:r>
          </a:p>
          <a:p>
            <a:pPr marL="57150" indent="0">
              <a:buNone/>
            </a:pPr>
            <a:r>
              <a:rPr lang="en-CA" sz="1400" dirty="0" smtClean="0">
                <a:solidFill>
                  <a:srgbClr val="FF0000"/>
                </a:solidFill>
                <a:latin typeface="Consolas" panose="020B0609020204030204" pitchFamily="49" charset="0"/>
                <a:cs typeface="Consolas" panose="020B0609020204030204" pitchFamily="49" charset="0"/>
              </a:rPr>
              <a:t>        </a:t>
            </a:r>
            <a:r>
              <a:rPr lang="en-CA" sz="1400" dirty="0" err="1" smtClean="0">
                <a:solidFill>
                  <a:srgbClr val="FF0000"/>
                </a:solidFill>
                <a:latin typeface="Consolas" panose="020B0609020204030204" pitchFamily="49" charset="0"/>
                <a:cs typeface="Consolas" panose="020B0609020204030204" pitchFamily="49" charset="0"/>
              </a:rPr>
              <a:t>Single_node</a:t>
            </a:r>
            <a:r>
              <a:rPr lang="en-CA" sz="1400" dirty="0" smtClean="0">
                <a:solidFill>
                  <a:srgbClr val="FF0000"/>
                </a:solidFill>
                <a:latin typeface="Consolas" panose="020B0609020204030204" pitchFamily="49" charset="0"/>
                <a:cs typeface="Consolas" panose="020B0609020204030204" pitchFamily="49" charset="0"/>
              </a:rPr>
              <a:t>&lt;Type&gt; *</a:t>
            </a:r>
            <a:r>
              <a:rPr lang="en-CA" sz="1400" dirty="0" err="1" smtClean="0">
                <a:solidFill>
                  <a:srgbClr val="FF0000"/>
                </a:solidFill>
                <a:latin typeface="Consolas" panose="020B0609020204030204" pitchFamily="49" charset="0"/>
                <a:cs typeface="Consolas" panose="020B0609020204030204" pitchFamily="49" charset="0"/>
              </a:rPr>
              <a:t>node_pool</a:t>
            </a:r>
            <a:r>
              <a:rPr lang="en-CA" sz="1400" dirty="0" smtClean="0">
                <a:solidFill>
                  <a:srgbClr val="FF0000"/>
                </a:solidFill>
                <a:latin typeface="Consolas" panose="020B0609020204030204" pitchFamily="49" charset="0"/>
                <a:cs typeface="Consolas" panose="020B0609020204030204" pitchFamily="49" charset="0"/>
              </a:rPr>
              <a:t>;</a:t>
            </a:r>
          </a:p>
          <a:p>
            <a:pPr marL="57150" indent="0">
              <a:buNone/>
            </a:pPr>
            <a:r>
              <a:rPr lang="en-CA" sz="1400" dirty="0">
                <a:latin typeface="Consolas" panose="020B0609020204030204" pitchFamily="49" charset="0"/>
                <a:cs typeface="Consolas" panose="020B0609020204030204" pitchFamily="49" charset="0"/>
              </a:rPr>
              <a:t>        </a:t>
            </a:r>
            <a:r>
              <a:rPr lang="en-CA" sz="1400" dirty="0" err="1">
                <a:solidFill>
                  <a:srgbClr val="FF0000"/>
                </a:solidFill>
                <a:latin typeface="Consolas" panose="020B0609020204030204" pitchFamily="49" charset="0"/>
                <a:cs typeface="Consolas" panose="020B0609020204030204" pitchFamily="49" charset="0"/>
              </a:rPr>
              <a:t>int</a:t>
            </a:r>
            <a:r>
              <a:rPr lang="en-CA" sz="1400" dirty="0">
                <a:solidFill>
                  <a:srgbClr val="FF0000"/>
                </a:solidFill>
                <a:latin typeface="Consolas" panose="020B0609020204030204" pitchFamily="49" charset="0"/>
                <a:cs typeface="Consolas" panose="020B0609020204030204" pitchFamily="49" charset="0"/>
              </a:rPr>
              <a:t> </a:t>
            </a:r>
            <a:r>
              <a:rPr lang="en-CA" sz="1400" dirty="0" err="1">
                <a:solidFill>
                  <a:srgbClr val="FF0000"/>
                </a:solidFill>
                <a:latin typeface="Consolas" panose="020B0609020204030204" pitchFamily="49" charset="0"/>
                <a:cs typeface="Consolas" panose="020B0609020204030204" pitchFamily="49" charset="0"/>
              </a:rPr>
              <a:t>stack_top</a:t>
            </a:r>
            <a:r>
              <a:rPr lang="en-CA" sz="1400" dirty="0">
                <a:solidFill>
                  <a:srgbClr val="FF0000"/>
                </a:solidFill>
                <a:latin typeface="Consolas" panose="020B0609020204030204" pitchFamily="49" charset="0"/>
                <a:cs typeface="Consolas" panose="020B0609020204030204" pitchFamily="49" charset="0"/>
              </a:rPr>
              <a:t>;</a:t>
            </a:r>
          </a:p>
          <a:p>
            <a:pPr marL="57150" indent="0">
              <a:buNone/>
            </a:pPr>
            <a:endParaRPr lang="en-CA" sz="1400" dirty="0">
              <a:latin typeface="Consolas" panose="020B0609020204030204" pitchFamily="49" charset="0"/>
              <a:cs typeface="Consolas" panose="020B0609020204030204" pitchFamily="49" charset="0"/>
            </a:endParaRPr>
          </a:p>
          <a:p>
            <a:pPr marL="57150" indent="0">
              <a:buNone/>
            </a:pP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static </a:t>
            </a:r>
            <a:r>
              <a:rPr lang="en-CA" sz="1400" dirty="0" err="1">
                <a:latin typeface="Consolas" panose="020B0609020204030204" pitchFamily="49" charset="0"/>
                <a:cs typeface="Consolas" panose="020B0609020204030204" pitchFamily="49" charset="0"/>
              </a:rPr>
              <a:t>const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NULL;</a:t>
            </a:r>
            <a:endParaRPr lang="en-CA" sz="1400" dirty="0">
              <a:latin typeface="Consolas" panose="020B0609020204030204" pitchFamily="49" charset="0"/>
              <a:cs typeface="Consolas" panose="020B0609020204030204" pitchFamily="49" charset="0"/>
            </a:endParaRPr>
          </a:p>
          <a:p>
            <a:pPr marL="57150" indent="0">
              <a:buNone/>
            </a:pPr>
            <a:r>
              <a:rPr lang="en-CA" sz="1400" dirty="0" smtClean="0">
                <a:latin typeface="Consolas" panose="020B0609020204030204" pitchFamily="49" charset="0"/>
                <a:cs typeface="Consolas" panose="020B0609020204030204" pitchFamily="49" charset="0"/>
              </a:rPr>
              <a:t>    public:</a:t>
            </a:r>
          </a:p>
          <a:p>
            <a:pPr marL="57150"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 16 );</a:t>
            </a:r>
          </a:p>
          <a:p>
            <a:pPr marL="57150"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 member functions</a:t>
            </a:r>
          </a:p>
          <a:p>
            <a:pPr marL="57150" indent="0">
              <a:buNone/>
            </a:pPr>
            <a:r>
              <a:rPr lang="en-CA" sz="1400" dirty="0" smtClean="0">
                <a:latin typeface="Consolas" panose="020B0609020204030204" pitchFamily="49" charset="0"/>
                <a:cs typeface="Consolas" panose="020B0609020204030204" pitchFamily="49" charset="0"/>
              </a:rPr>
              <a:t>};</a:t>
            </a:r>
          </a:p>
          <a:p>
            <a:pPr marL="57150" indent="0">
              <a:buNone/>
            </a:pPr>
            <a:endParaRPr lang="en-CA" sz="1400" dirty="0">
              <a:latin typeface="Consolas" panose="020B0609020204030204" pitchFamily="49" charset="0"/>
              <a:cs typeface="Consolas" panose="020B0609020204030204" pitchFamily="49" charset="0"/>
            </a:endParaRPr>
          </a:p>
          <a:p>
            <a:pPr marL="57150" indent="0">
              <a:buNone/>
            </a:pPr>
            <a:r>
              <a:rPr lang="en-CA" sz="1400" dirty="0" err="1" smtClean="0">
                <a:latin typeface="Consolas" panose="020B0609020204030204" pitchFamily="49" charset="0"/>
                <a:cs typeface="Consolas" panose="020B0609020204030204" pitchFamily="49" charset="0"/>
              </a:rPr>
              <a:t>const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::NULLPTR = -1;</a:t>
            </a:r>
          </a:p>
        </p:txBody>
      </p:sp>
      <p:sp>
        <p:nvSpPr>
          <p:cNvPr id="7" name="Rectangle 6"/>
          <p:cNvSpPr/>
          <p:nvPr/>
        </p:nvSpPr>
        <p:spPr>
          <a:xfrm>
            <a:off x="4580467" y="2843640"/>
            <a:ext cx="4639733" cy="3108543"/>
          </a:xfrm>
          <a:prstGeom prst="rect">
            <a:avLst/>
          </a:prstGeom>
        </p:spPr>
        <p:txBody>
          <a:bodyPr wrap="square">
            <a:spAutoFit/>
          </a:bodyPr>
          <a:lstStyle/>
          <a:p>
            <a:r>
              <a:rPr lang="en-CA" sz="1400" dirty="0" smtClean="0">
                <a:latin typeface="Consolas" panose="020B0609020204030204" pitchFamily="49" charset="0"/>
                <a:cs typeface="Consolas" panose="020B0609020204030204" pitchFamily="49" charset="0"/>
              </a:rPr>
              <a:t>template </a:t>
            </a:r>
            <a:r>
              <a:rPr lang="en-CA" sz="1400" dirty="0">
                <a:latin typeface="Consolas" panose="020B0609020204030204" pitchFamily="49" charset="0"/>
                <a:cs typeface="Consolas" panose="020B0609020204030204" pitchFamily="49" charset="0"/>
              </a:rPr>
              <a:t>&lt;typename Type&gt;</a:t>
            </a:r>
          </a:p>
          <a:p>
            <a:r>
              <a:rPr lang="en-CA" sz="1400" dirty="0" err="1">
                <a:latin typeface="Consolas" panose="020B0609020204030204" pitchFamily="49" charset="0"/>
                <a:cs typeface="Consolas" panose="020B0609020204030204" pitchFamily="49" charset="0"/>
              </a:rPr>
              <a:t>Single_list</a:t>
            </a:r>
            <a:r>
              <a:rPr lang="en-CA" sz="1400" dirty="0">
                <a:latin typeface="Consolas" panose="020B0609020204030204" pitchFamily="49" charset="0"/>
                <a:cs typeface="Consolas" panose="020B0609020204030204" pitchFamily="49" charset="0"/>
              </a:rPr>
              <a:t>&lt;Type&gt;::</a:t>
            </a:r>
            <a:r>
              <a:rPr lang="en-CA" sz="1400" dirty="0" err="1">
                <a:latin typeface="Consolas" panose="020B0609020204030204" pitchFamily="49" charset="0"/>
                <a:cs typeface="Consolas" panose="020B0609020204030204" pitchFamily="49" charset="0"/>
              </a:rPr>
              <a:t>Single_list</a:t>
            </a: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n ):</a:t>
            </a:r>
          </a:p>
          <a:p>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NULL</a:t>
            </a:r>
            <a:r>
              <a:rPr lang="en-CA" sz="1400" dirty="0">
                <a:latin typeface="Consolas" panose="020B0609020204030204" pitchFamily="49" charset="0"/>
                <a:cs typeface="Consolas" panose="020B0609020204030204" pitchFamily="49" charset="0"/>
              </a:rPr>
              <a:t>PTR</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a:t>
            </a:r>
          </a:p>
          <a:p>
            <a:r>
              <a:rPr lang="en-CA" sz="1400" dirty="0" err="1">
                <a:latin typeface="Consolas" panose="020B0609020204030204" pitchFamily="49" charset="0"/>
                <a:cs typeface="Consolas" panose="020B0609020204030204" pitchFamily="49" charset="0"/>
              </a:rPr>
              <a:t>list_tail</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NULL</a:t>
            </a:r>
            <a:r>
              <a:rPr lang="en-CA" sz="1400" dirty="0">
                <a:latin typeface="Consolas" panose="020B0609020204030204" pitchFamily="49" charset="0"/>
                <a:cs typeface="Consolas" panose="020B0609020204030204" pitchFamily="49" charset="0"/>
              </a:rPr>
              <a:t>PTR</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a:t>
            </a:r>
          </a:p>
          <a:p>
            <a:r>
              <a:rPr lang="en-CA" sz="1400" dirty="0" err="1">
                <a:latin typeface="Consolas" panose="020B0609020204030204" pitchFamily="49" charset="0"/>
                <a:cs typeface="Consolas" panose="020B0609020204030204" pitchFamily="49" charset="0"/>
              </a:rPr>
              <a:t>list_size</a:t>
            </a:r>
            <a:r>
              <a:rPr lang="en-CA" sz="1400" dirty="0">
                <a:latin typeface="Consolas" panose="020B0609020204030204" pitchFamily="49" charset="0"/>
                <a:cs typeface="Consolas" panose="020B0609020204030204" pitchFamily="49" charset="0"/>
              </a:rPr>
              <a:t>( 0 ),</a:t>
            </a:r>
          </a:p>
          <a:p>
            <a:r>
              <a:rPr lang="en-CA" sz="1400" dirty="0" err="1">
                <a:solidFill>
                  <a:srgbClr val="FF0000"/>
                </a:solidFill>
                <a:latin typeface="Consolas" panose="020B0609020204030204" pitchFamily="49" charset="0"/>
                <a:cs typeface="Consolas" panose="020B0609020204030204" pitchFamily="49" charset="0"/>
              </a:rPr>
              <a:t>list_capacity</a:t>
            </a:r>
            <a:r>
              <a:rPr lang="en-CA" sz="1400" dirty="0">
                <a:solidFill>
                  <a:srgbClr val="FF0000"/>
                </a:solidFill>
                <a:latin typeface="Consolas" panose="020B0609020204030204" pitchFamily="49" charset="0"/>
                <a:cs typeface="Consolas" panose="020B0609020204030204" pitchFamily="49" charset="0"/>
              </a:rPr>
              <a:t>( </a:t>
            </a:r>
            <a:r>
              <a:rPr lang="en-CA" sz="1400" dirty="0" err="1">
                <a:solidFill>
                  <a:srgbClr val="FF0000"/>
                </a:solidFill>
                <a:latin typeface="Consolas" panose="020B0609020204030204" pitchFamily="49" charset="0"/>
                <a:cs typeface="Consolas" panose="020B0609020204030204" pitchFamily="49" charset="0"/>
              </a:rPr>
              <a:t>std</a:t>
            </a:r>
            <a:r>
              <a:rPr lang="en-CA" sz="1400" dirty="0">
                <a:solidFill>
                  <a:srgbClr val="FF0000"/>
                </a:solidFill>
                <a:latin typeface="Consolas" panose="020B0609020204030204" pitchFamily="49" charset="0"/>
                <a:cs typeface="Consolas" panose="020B0609020204030204" pitchFamily="49" charset="0"/>
              </a:rPr>
              <a:t>::max( 1, n ) )</a:t>
            </a:r>
            <a:r>
              <a:rPr lang="en-CA" sz="1400" dirty="0">
                <a:latin typeface="Consolas" panose="020B0609020204030204" pitchFamily="49" charset="0"/>
                <a:cs typeface="Consolas" panose="020B0609020204030204" pitchFamily="49" charset="0"/>
              </a:rPr>
              <a:t>,</a:t>
            </a:r>
          </a:p>
          <a:p>
            <a:r>
              <a:rPr lang="en-CA" sz="1400" dirty="0" err="1" smtClean="0">
                <a:solidFill>
                  <a:srgbClr val="FF0000"/>
                </a:solidFill>
                <a:latin typeface="Consolas" panose="020B0609020204030204" pitchFamily="49" charset="0"/>
                <a:cs typeface="Consolas" panose="020B0609020204030204" pitchFamily="49" charset="0"/>
              </a:rPr>
              <a:t>node_pool</a:t>
            </a:r>
            <a:r>
              <a:rPr lang="en-CA" sz="1400" dirty="0" smtClean="0">
                <a:solidFill>
                  <a:srgbClr val="FF0000"/>
                </a:solidFill>
                <a:latin typeface="Consolas" panose="020B0609020204030204" pitchFamily="49" charset="0"/>
                <a:cs typeface="Consolas" panose="020B0609020204030204" pitchFamily="49" charset="0"/>
              </a:rPr>
              <a:t>( new </a:t>
            </a:r>
            <a:r>
              <a:rPr lang="en-CA" sz="1400" dirty="0" err="1">
                <a:solidFill>
                  <a:srgbClr val="FF0000"/>
                </a:solidFill>
                <a:latin typeface="Consolas" panose="020B0609020204030204" pitchFamily="49" charset="0"/>
                <a:cs typeface="Consolas" panose="020B0609020204030204" pitchFamily="49" charset="0"/>
              </a:rPr>
              <a:t>Single_node</a:t>
            </a:r>
            <a:r>
              <a:rPr lang="en-CA" sz="1400" dirty="0">
                <a:solidFill>
                  <a:srgbClr val="FF0000"/>
                </a:solidFill>
                <a:latin typeface="Consolas" panose="020B0609020204030204" pitchFamily="49" charset="0"/>
                <a:cs typeface="Consolas" panose="020B0609020204030204" pitchFamily="49" charset="0"/>
              </a:rPr>
              <a:t>&lt;Type&gt;[n</a:t>
            </a:r>
            <a:r>
              <a:rPr lang="en-CA" sz="1400" dirty="0" smtClean="0">
                <a:solidFill>
                  <a:srgbClr val="FF0000"/>
                </a:solidFill>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a:t>
            </a:r>
          </a:p>
          <a:p>
            <a:r>
              <a:rPr lang="en-CA" sz="1400" dirty="0" err="1">
                <a:solidFill>
                  <a:srgbClr val="FF0000"/>
                </a:solidFill>
                <a:latin typeface="Consolas" panose="020B0609020204030204" pitchFamily="49" charset="0"/>
                <a:cs typeface="Consolas" panose="020B0609020204030204" pitchFamily="49" charset="0"/>
              </a:rPr>
              <a:t>stack_top</a:t>
            </a:r>
            <a:r>
              <a:rPr lang="en-CA" sz="1400" dirty="0">
                <a:solidFill>
                  <a:srgbClr val="FF0000"/>
                </a:solidFill>
                <a:latin typeface="Consolas" panose="020B0609020204030204" pitchFamily="49" charset="0"/>
                <a:cs typeface="Consolas" panose="020B0609020204030204" pitchFamily="49" charset="0"/>
              </a:rPr>
              <a:t>( 0 </a:t>
            </a:r>
            <a:r>
              <a:rPr lang="en-CA" sz="1400" dirty="0" smtClean="0">
                <a:solidFill>
                  <a:srgbClr val="FF0000"/>
                </a:solidFill>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a:t>
            </a:r>
            <a:endParaRPr lang="en-CA" sz="1400" dirty="0">
              <a:solidFill>
                <a:srgbClr val="FF0000"/>
              </a:solidFill>
              <a:latin typeface="Consolas" panose="020B0609020204030204" pitchFamily="49" charset="0"/>
              <a:cs typeface="Consolas" panose="020B0609020204030204" pitchFamily="49" charset="0"/>
            </a:endParaRPr>
          </a:p>
          <a:p>
            <a:r>
              <a:rPr lang="en-CA" sz="1400" dirty="0" smtClean="0">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for ( </a:t>
            </a:r>
            <a:r>
              <a:rPr lang="en-CA" sz="1400" dirty="0" err="1" smtClean="0">
                <a:solidFill>
                  <a:srgbClr val="FF0000"/>
                </a:solidFill>
                <a:latin typeface="Consolas" panose="020B0609020204030204" pitchFamily="49" charset="0"/>
                <a:cs typeface="Consolas" panose="020B0609020204030204" pitchFamily="49" charset="0"/>
              </a:rPr>
              <a:t>int</a:t>
            </a:r>
            <a:r>
              <a:rPr lang="en-CA" sz="1400" dirty="0" smtClean="0">
                <a:solidFill>
                  <a:srgbClr val="FF0000"/>
                </a:solidFill>
                <a:latin typeface="Consolas" panose="020B0609020204030204" pitchFamily="49" charset="0"/>
                <a:cs typeface="Consolas" panose="020B0609020204030204" pitchFamily="49" charset="0"/>
              </a:rPr>
              <a:t> </a:t>
            </a:r>
            <a:r>
              <a:rPr lang="en-CA" sz="1400" dirty="0" err="1" smtClean="0">
                <a:solidFill>
                  <a:srgbClr val="FF0000"/>
                </a:solidFill>
                <a:latin typeface="Consolas" panose="020B0609020204030204" pitchFamily="49" charset="0"/>
                <a:cs typeface="Consolas" panose="020B0609020204030204" pitchFamily="49" charset="0"/>
              </a:rPr>
              <a:t>i</a:t>
            </a:r>
            <a:r>
              <a:rPr lang="en-CA" sz="1400" dirty="0" smtClean="0">
                <a:solidFill>
                  <a:srgbClr val="FF0000"/>
                </a:solidFill>
                <a:latin typeface="Consolas" panose="020B0609020204030204" pitchFamily="49" charset="0"/>
                <a:cs typeface="Consolas" panose="020B0609020204030204" pitchFamily="49" charset="0"/>
              </a:rPr>
              <a:t> = 1; </a:t>
            </a:r>
            <a:r>
              <a:rPr lang="en-CA" sz="1400" dirty="0" err="1" smtClean="0">
                <a:solidFill>
                  <a:srgbClr val="FF0000"/>
                </a:solidFill>
                <a:latin typeface="Consolas" panose="020B0609020204030204" pitchFamily="49" charset="0"/>
                <a:cs typeface="Consolas" panose="020B0609020204030204" pitchFamily="49" charset="0"/>
              </a:rPr>
              <a:t>i</a:t>
            </a:r>
            <a:r>
              <a:rPr lang="en-CA" sz="1400" dirty="0" smtClean="0">
                <a:solidFill>
                  <a:srgbClr val="FF0000"/>
                </a:solidFill>
                <a:latin typeface="Consolas" panose="020B0609020204030204" pitchFamily="49" charset="0"/>
                <a:cs typeface="Consolas" panose="020B0609020204030204" pitchFamily="49" charset="0"/>
              </a:rPr>
              <a:t> &lt; capacity(); ++</a:t>
            </a:r>
            <a:r>
              <a:rPr lang="en-CA" sz="1400" dirty="0" err="1" smtClean="0">
                <a:solidFill>
                  <a:srgbClr val="FF0000"/>
                </a:solidFill>
                <a:latin typeface="Consolas" panose="020B0609020204030204" pitchFamily="49" charset="0"/>
                <a:cs typeface="Consolas" panose="020B0609020204030204" pitchFamily="49" charset="0"/>
              </a:rPr>
              <a:t>i</a:t>
            </a:r>
            <a:r>
              <a:rPr lang="en-CA" sz="1400" dirty="0" smtClean="0">
                <a:solidFill>
                  <a:srgbClr val="FF0000"/>
                </a:solidFill>
                <a:latin typeface="Consolas" panose="020B0609020204030204" pitchFamily="49" charset="0"/>
                <a:cs typeface="Consolas" panose="020B0609020204030204" pitchFamily="49" charset="0"/>
              </a:rPr>
              <a:t> ) {</a:t>
            </a:r>
          </a:p>
          <a:p>
            <a:r>
              <a:rPr lang="en-CA" sz="1400" dirty="0">
                <a:solidFill>
                  <a:srgbClr val="FF0000"/>
                </a:solidFill>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       </a:t>
            </a:r>
            <a:r>
              <a:rPr lang="en-CA" sz="1400" dirty="0" err="1" smtClean="0">
                <a:solidFill>
                  <a:srgbClr val="FF0000"/>
                </a:solidFill>
                <a:latin typeface="Consolas" panose="020B0609020204030204" pitchFamily="49" charset="0"/>
                <a:cs typeface="Consolas" panose="020B0609020204030204" pitchFamily="49" charset="0"/>
              </a:rPr>
              <a:t>node_pool</a:t>
            </a:r>
            <a:r>
              <a:rPr lang="en-CA" sz="1400" dirty="0" smtClean="0">
                <a:solidFill>
                  <a:srgbClr val="FF0000"/>
                </a:solidFill>
                <a:latin typeface="Consolas" panose="020B0609020204030204" pitchFamily="49" charset="0"/>
                <a:cs typeface="Consolas" panose="020B0609020204030204" pitchFamily="49" charset="0"/>
              </a:rPr>
              <a:t>[</a:t>
            </a:r>
            <a:r>
              <a:rPr lang="en-CA" sz="1400" dirty="0" err="1" smtClean="0">
                <a:solidFill>
                  <a:srgbClr val="FF0000"/>
                </a:solidFill>
                <a:latin typeface="Consolas" panose="020B0609020204030204" pitchFamily="49" charset="0"/>
                <a:cs typeface="Consolas" panose="020B0609020204030204" pitchFamily="49" charset="0"/>
              </a:rPr>
              <a:t>i</a:t>
            </a:r>
            <a:r>
              <a:rPr lang="en-CA" sz="1400" dirty="0" smtClean="0">
                <a:solidFill>
                  <a:srgbClr val="FF0000"/>
                </a:solidFill>
                <a:latin typeface="Consolas" panose="020B0609020204030204" pitchFamily="49" charset="0"/>
                <a:cs typeface="Consolas" panose="020B0609020204030204" pitchFamily="49" charset="0"/>
              </a:rPr>
              <a:t> - 1].next = </a:t>
            </a:r>
            <a:r>
              <a:rPr lang="en-CA" sz="1400" dirty="0" err="1" smtClean="0">
                <a:solidFill>
                  <a:srgbClr val="FF0000"/>
                </a:solidFill>
                <a:latin typeface="Consolas" panose="020B0609020204030204" pitchFamily="49" charset="0"/>
                <a:cs typeface="Consolas" panose="020B0609020204030204" pitchFamily="49" charset="0"/>
              </a:rPr>
              <a:t>i</a:t>
            </a:r>
            <a:r>
              <a:rPr lang="en-CA" sz="1400" dirty="0" smtClean="0">
                <a:solidFill>
                  <a:srgbClr val="FF0000"/>
                </a:solidFill>
                <a:latin typeface="Consolas" panose="020B0609020204030204" pitchFamily="49" charset="0"/>
                <a:cs typeface="Consolas" panose="020B0609020204030204" pitchFamily="49" charset="0"/>
              </a:rPr>
              <a:t>;</a:t>
            </a:r>
          </a:p>
          <a:p>
            <a:r>
              <a:rPr lang="en-CA" sz="1400" dirty="0">
                <a:solidFill>
                  <a:srgbClr val="FF0000"/>
                </a:solidFill>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   }</a:t>
            </a:r>
          </a:p>
          <a:p>
            <a:endParaRPr lang="en-CA" sz="1400" dirty="0">
              <a:solidFill>
                <a:srgbClr val="FF0000"/>
              </a:solidFill>
              <a:latin typeface="Consolas" panose="020B0609020204030204" pitchFamily="49" charset="0"/>
              <a:cs typeface="Consolas" panose="020B0609020204030204" pitchFamily="49" charset="0"/>
            </a:endParaRPr>
          </a:p>
          <a:p>
            <a:r>
              <a:rPr lang="en-CA" sz="1400" dirty="0" smtClean="0">
                <a:solidFill>
                  <a:srgbClr val="FF0000"/>
                </a:solidFill>
                <a:latin typeface="Consolas" panose="020B0609020204030204" pitchFamily="49" charset="0"/>
                <a:cs typeface="Consolas" panose="020B0609020204030204" pitchFamily="49" charset="0"/>
              </a:rPr>
              <a:t>    </a:t>
            </a:r>
            <a:r>
              <a:rPr lang="en-CA" sz="1400" dirty="0" err="1" smtClean="0">
                <a:solidFill>
                  <a:srgbClr val="FF0000"/>
                </a:solidFill>
                <a:latin typeface="Consolas" panose="020B0609020204030204" pitchFamily="49" charset="0"/>
                <a:cs typeface="Consolas" panose="020B0609020204030204" pitchFamily="49" charset="0"/>
              </a:rPr>
              <a:t>node_pool</a:t>
            </a:r>
            <a:r>
              <a:rPr lang="en-CA" sz="1400" dirty="0" smtClean="0">
                <a:solidFill>
                  <a:srgbClr val="FF0000"/>
                </a:solidFill>
                <a:latin typeface="Consolas" panose="020B0609020204030204" pitchFamily="49" charset="0"/>
                <a:cs typeface="Consolas" panose="020B0609020204030204" pitchFamily="49" charset="0"/>
              </a:rPr>
              <a:t>[capacity() - 1] = NULLPTR;</a:t>
            </a:r>
            <a:r>
              <a:rPr lang="en-CA" sz="1400" dirty="0" smtClean="0">
                <a:latin typeface="Consolas" panose="020B0609020204030204" pitchFamily="49" charset="0"/>
                <a:cs typeface="Consolas" panose="020B0609020204030204" pitchFamily="49" charset="0"/>
              </a:rPr>
              <a:t> </a:t>
            </a:r>
            <a:endParaRPr lang="en-CA" sz="1400" dirty="0">
              <a:latin typeface="Consolas" panose="020B0609020204030204" pitchFamily="49" charset="0"/>
              <a:cs typeface="Consolas" panose="020B0609020204030204" pitchFamily="49" charset="0"/>
            </a:endParaRPr>
          </a:p>
          <a:p>
            <a:r>
              <a:rPr lang="en-CA" sz="14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56229533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Analysis</a:t>
            </a:r>
            <a:endParaRPr lang="en-CA" dirty="0"/>
          </a:p>
        </p:txBody>
      </p:sp>
      <p:sp>
        <p:nvSpPr>
          <p:cNvPr id="3" name="Content Placeholder 2"/>
          <p:cNvSpPr>
            <a:spLocks noGrp="1"/>
          </p:cNvSpPr>
          <p:nvPr>
            <p:ph idx="1"/>
          </p:nvPr>
        </p:nvSpPr>
        <p:spPr/>
        <p:txBody>
          <a:bodyPr/>
          <a:lstStyle/>
          <a:p>
            <a:pPr marL="360363" indent="-360363">
              <a:buNone/>
            </a:pPr>
            <a:r>
              <a:rPr lang="en-CA" dirty="0" smtClean="0"/>
              <a:t>	This solution:</a:t>
            </a:r>
          </a:p>
          <a:p>
            <a:pPr lvl="1"/>
            <a:r>
              <a:rPr lang="en-CA" dirty="0" smtClean="0"/>
              <a:t>Requires only three more member variable than our linked list class</a:t>
            </a:r>
          </a:p>
          <a:p>
            <a:pPr lvl="1"/>
            <a:r>
              <a:rPr lang="en-CA" dirty="0" smtClean="0"/>
              <a:t>It still requires </a:t>
            </a:r>
            <a:r>
              <a:rPr lang="en-CA" dirty="0" smtClean="0">
                <a:latin typeface="Times New Roman" panose="02020603050405020304" pitchFamily="18" charset="0"/>
                <a:cs typeface="Times New Roman" panose="02020603050405020304" pitchFamily="18" charset="0"/>
              </a:rPr>
              <a:t>O(</a:t>
            </a:r>
            <a:r>
              <a:rPr lang="en-CA" i="1" dirty="0" smtClean="0">
                <a:latin typeface="Times New Roman" panose="02020603050405020304" pitchFamily="18" charset="0"/>
                <a:cs typeface="Times New Roman" panose="02020603050405020304" pitchFamily="18" charset="0"/>
              </a:rPr>
              <a:t>N</a:t>
            </a:r>
            <a:r>
              <a:rPr lang="en-CA" dirty="0" smtClean="0">
                <a:latin typeface="Times New Roman" panose="02020603050405020304" pitchFamily="18" charset="0"/>
                <a:cs typeface="Times New Roman" panose="02020603050405020304" pitchFamily="18" charset="0"/>
              </a:rPr>
              <a:t>)</a:t>
            </a:r>
            <a:r>
              <a:rPr lang="en-CA" dirty="0" smtClean="0"/>
              <a:t> additional memory over an array</a:t>
            </a:r>
          </a:p>
          <a:p>
            <a:pPr lvl="1"/>
            <a:r>
              <a:rPr lang="en-CA" dirty="0" smtClean="0"/>
              <a:t>All the run-times are identical to that of a linked list</a:t>
            </a:r>
          </a:p>
          <a:p>
            <a:pPr lvl="1"/>
            <a:r>
              <a:rPr lang="en-CA" dirty="0" smtClean="0"/>
              <a:t>Only one call to </a:t>
            </a:r>
            <a:r>
              <a:rPr lang="en-CA" dirty="0" smtClean="0">
                <a:latin typeface="Consolas" panose="020B0609020204030204" pitchFamily="49" charset="0"/>
                <a:cs typeface="Consolas" panose="020B0609020204030204" pitchFamily="49" charset="0"/>
              </a:rPr>
              <a:t>new</a:t>
            </a:r>
            <a:r>
              <a:rPr lang="en-CA" dirty="0" smtClean="0"/>
              <a:t>, as opposed to </a:t>
            </a:r>
            <a:r>
              <a:rPr lang="en-CA" dirty="0" smtClean="0">
                <a:latin typeface="Symbol" panose="05050102010706020507" pitchFamily="18" charset="2"/>
                <a:cs typeface="Times New Roman" panose="02020603050405020304" pitchFamily="18" charset="0"/>
              </a:rPr>
              <a:t>Q</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n</a:t>
            </a:r>
            <a:r>
              <a:rPr lang="en-CA" dirty="0" smtClean="0">
                <a:latin typeface="Times New Roman" panose="02020603050405020304" pitchFamily="18" charset="0"/>
                <a:cs typeface="Times New Roman" panose="02020603050405020304" pitchFamily="18" charset="0"/>
              </a:rPr>
              <a:t>)</a:t>
            </a:r>
            <a:endParaRPr lang="en-CA" dirty="0" smtClean="0"/>
          </a:p>
          <a:p>
            <a:pPr lvl="1"/>
            <a:r>
              <a:rPr lang="en-CA" dirty="0" smtClean="0"/>
              <a:t>There is a potential for up to </a:t>
            </a:r>
            <a:r>
              <a:rPr lang="en-CA" dirty="0">
                <a:latin typeface="Times New Roman" panose="02020603050405020304" pitchFamily="18" charset="0"/>
                <a:cs typeface="Times New Roman" panose="02020603050405020304" pitchFamily="18" charset="0"/>
              </a:rPr>
              <a:t>O(</a:t>
            </a:r>
            <a:r>
              <a:rPr lang="en-CA" i="1" dirty="0">
                <a:latin typeface="Times New Roman" panose="02020603050405020304" pitchFamily="18" charset="0"/>
                <a:cs typeface="Times New Roman" panose="02020603050405020304" pitchFamily="18" charset="0"/>
              </a:rPr>
              <a:t>N</a:t>
            </a:r>
            <a:r>
              <a:rPr lang="en-CA" dirty="0">
                <a:latin typeface="Times New Roman" panose="02020603050405020304" pitchFamily="18" charset="0"/>
                <a:cs typeface="Times New Roman" panose="02020603050405020304" pitchFamily="18" charset="0"/>
              </a:rPr>
              <a:t>)</a:t>
            </a:r>
            <a:r>
              <a:rPr lang="en-CA" dirty="0"/>
              <a:t> </a:t>
            </a:r>
            <a:r>
              <a:rPr lang="en-CA" dirty="0" smtClean="0"/>
              <a:t>wasted memory</a:t>
            </a:r>
          </a:p>
          <a:p>
            <a:pPr lvl="1"/>
            <a:endParaRPr lang="en-CA" dirty="0" smtClean="0"/>
          </a:p>
          <a:p>
            <a:pPr marL="355600" indent="-355600">
              <a:buNone/>
            </a:pPr>
            <a:r>
              <a:rPr lang="en-CA" dirty="0" smtClean="0"/>
              <a:t>	Question:  What happens if we run out of memory?</a:t>
            </a:r>
            <a:endParaRPr lang="en-CA" dirty="0"/>
          </a:p>
          <a:p>
            <a:pPr lvl="1"/>
            <a:endParaRPr lang="en-CA" dirty="0" smtClean="0"/>
          </a:p>
        </p:txBody>
      </p:sp>
    </p:spTree>
    <p:extLst>
      <p:ext uri="{BB962C8B-B14F-4D97-AF65-F5344CB8AC3E}">
        <p14:creationId xmlns:p14="http://schemas.microsoft.com/office/powerpoint/2010/main" val="237573574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Suppose we start with a capacity </a:t>
            </a:r>
            <a:r>
              <a:rPr lang="en-US" altLang="en-US" i="1" dirty="0" smtClean="0">
                <a:latin typeface="Times New Roman" panose="02020603050405020304" pitchFamily="18" charset="0"/>
                <a:cs typeface="Times New Roman" panose="02020603050405020304" pitchFamily="18" charset="0"/>
              </a:rPr>
              <a:t>N</a:t>
            </a:r>
            <a:r>
              <a:rPr lang="en-US" altLang="en-US" dirty="0" smtClean="0"/>
              <a:t> but after a while, all the entries have been allocated</a:t>
            </a:r>
            <a:endParaRPr lang="en-US" altLang="en-US" dirty="0" smtClean="0">
              <a:latin typeface="Times New Roman" panose="02020603050405020304" pitchFamily="18" charset="0"/>
              <a:cs typeface="Times New Roman" panose="02020603050405020304" pitchFamily="18" charset="0"/>
            </a:endParaRPr>
          </a:p>
          <a:p>
            <a:pPr lvl="1" eaLnBrk="1" hangingPunct="1"/>
            <a:r>
              <a:rPr lang="en-US" altLang="en-US" dirty="0" smtClean="0"/>
              <a:t>We can double the size of the array and copy the entries over</a:t>
            </a:r>
          </a:p>
        </p:txBody>
      </p:sp>
      <p:graphicFrame>
        <p:nvGraphicFramePr>
          <p:cNvPr id="4" name="Table 3"/>
          <p:cNvGraphicFramePr>
            <a:graphicFrameLocks noGrp="1"/>
          </p:cNvGraphicFramePr>
          <p:nvPr>
            <p:extLst>
              <p:ext uri="{D42A27DB-BD31-4B8C-83A1-F6EECF244321}">
                <p14:modId xmlns:p14="http://schemas.microsoft.com/office/powerpoint/2010/main" val="1034756764"/>
              </p:ext>
            </p:extLst>
          </p:nvPr>
        </p:nvGraphicFramePr>
        <p:xfrm>
          <a:off x="1498242" y="4142584"/>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7</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4</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7" name="Rectangle 6"/>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6;</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4;</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8;</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8;</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7030A0"/>
                </a:solidFill>
                <a:latin typeface="Consolas" panose="020B0609020204030204" pitchFamily="49" charset="0"/>
                <a:cs typeface="Consolas" panose="020B0609020204030204" pitchFamily="49" charset="0"/>
              </a:rPr>
              <a:t>NULLPTR;</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6209637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The issue</a:t>
            </a:r>
            <a:endParaRPr lang="en-CA" dirty="0"/>
          </a:p>
        </p:txBody>
      </p:sp>
      <p:sp>
        <p:nvSpPr>
          <p:cNvPr id="3" name="Content Placeholder 2"/>
          <p:cNvSpPr>
            <a:spLocks noGrp="1"/>
          </p:cNvSpPr>
          <p:nvPr>
            <p:ph idx="1"/>
          </p:nvPr>
        </p:nvSpPr>
        <p:spPr/>
        <p:txBody>
          <a:bodyPr/>
          <a:lstStyle/>
          <a:p>
            <a:pPr marL="360363" indent="-360363">
              <a:buNone/>
            </a:pPr>
            <a:r>
              <a:rPr lang="en-CA" dirty="0" smtClean="0"/>
              <a:t>	A significant issue with linked lists (and later, trees) are that node-based data structures require </a:t>
            </a:r>
            <a:r>
              <a:rPr lang="en-CA" dirty="0" smtClean="0">
                <a:latin typeface="Symbol" panose="05050102010706020507" pitchFamily="18" charset="2"/>
                <a:cs typeface="Times New Roman" panose="02020603050405020304" pitchFamily="18" charset="0"/>
              </a:rPr>
              <a:t>Q</a:t>
            </a:r>
            <a:r>
              <a:rPr lang="en-CA" dirty="0" smtClean="0">
                <a:latin typeface="Times New Roman" panose="02020603050405020304" pitchFamily="18" charset="0"/>
                <a:cs typeface="Times New Roman" panose="02020603050405020304" pitchFamily="18" charset="0"/>
              </a:rPr>
              <a:t>(</a:t>
            </a:r>
            <a:r>
              <a:rPr lang="en-CA" i="1" dirty="0" smtClean="0">
                <a:latin typeface="Times New Roman" panose="02020603050405020304" pitchFamily="18" charset="0"/>
                <a:cs typeface="Times New Roman" panose="02020603050405020304" pitchFamily="18" charset="0"/>
              </a:rPr>
              <a:t>n</a:t>
            </a:r>
            <a:r>
              <a:rPr lang="en-CA" dirty="0" smtClean="0">
                <a:latin typeface="Times New Roman" panose="02020603050405020304" pitchFamily="18" charset="0"/>
                <a:cs typeface="Times New Roman" panose="02020603050405020304" pitchFamily="18" charset="0"/>
              </a:rPr>
              <a:t>)</a:t>
            </a:r>
            <a:r>
              <a:rPr lang="en-CA" dirty="0" smtClean="0"/>
              <a:t> calls to new</a:t>
            </a:r>
          </a:p>
          <a:p>
            <a:pPr lvl="1"/>
            <a:r>
              <a:rPr lang="en-CA" dirty="0" smtClean="0"/>
              <a:t>This requires a call to the operating system requesting a memory allocation</a:t>
            </a:r>
            <a:endParaRPr lang="en-CA" dirty="0"/>
          </a:p>
        </p:txBody>
      </p:sp>
    </p:spTree>
    <p:extLst>
      <p:ext uri="{BB962C8B-B14F-4D97-AF65-F5344CB8AC3E}">
        <p14:creationId xmlns:p14="http://schemas.microsoft.com/office/powerpoint/2010/main" val="212984275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Suppose we start with a capacity </a:t>
            </a:r>
            <a:r>
              <a:rPr lang="en-US" altLang="en-US" i="1" dirty="0" smtClean="0">
                <a:latin typeface="Times New Roman" panose="02020603050405020304" pitchFamily="18" charset="0"/>
                <a:cs typeface="Times New Roman" panose="02020603050405020304" pitchFamily="18" charset="0"/>
              </a:rPr>
              <a:t>N</a:t>
            </a:r>
            <a:r>
              <a:rPr lang="en-US" altLang="en-US" dirty="0" smtClean="0"/>
              <a:t> but after a while, all the entries have been allocated</a:t>
            </a:r>
            <a:endParaRPr lang="en-US" altLang="en-US" dirty="0" smtClean="0">
              <a:latin typeface="Times New Roman" panose="02020603050405020304" pitchFamily="18" charset="0"/>
              <a:cs typeface="Times New Roman" panose="02020603050405020304" pitchFamily="18" charset="0"/>
            </a:endParaRPr>
          </a:p>
          <a:p>
            <a:pPr lvl="1" eaLnBrk="1" hangingPunct="1"/>
            <a:r>
              <a:rPr lang="en-US" altLang="en-US" dirty="0" smtClean="0"/>
              <a:t>We can double the size of the array and copy the entries over</a:t>
            </a:r>
          </a:p>
          <a:p>
            <a:pPr lvl="1" eaLnBrk="1" hangingPunct="1"/>
            <a:r>
              <a:rPr lang="en-US" altLang="en-US" dirty="0" smtClean="0"/>
              <a:t>Only the stack needs to be updated and the old array deleted</a:t>
            </a:r>
          </a:p>
        </p:txBody>
      </p:sp>
      <p:graphicFrame>
        <p:nvGraphicFramePr>
          <p:cNvPr id="4" name="Table 3"/>
          <p:cNvGraphicFramePr>
            <a:graphicFrameLocks noGrp="1"/>
          </p:cNvGraphicFramePr>
          <p:nvPr>
            <p:extLst>
              <p:ext uri="{D42A27DB-BD31-4B8C-83A1-F6EECF244321}">
                <p14:modId xmlns:p14="http://schemas.microsoft.com/office/powerpoint/2010/main" val="3787316673"/>
              </p:ext>
            </p:extLst>
          </p:nvPr>
        </p:nvGraphicFramePr>
        <p:xfrm>
          <a:off x="1498242" y="4142584"/>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7</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4</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5" name="Rectangle 4"/>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6;</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4;</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8;</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a:t>
            </a:r>
            <a:r>
              <a:rPr lang="en-CA" sz="1400" dirty="0" smtClean="0">
                <a:solidFill>
                  <a:srgbClr val="FF0000"/>
                </a:solidFill>
                <a:latin typeface="Consolas" panose="020B0609020204030204" pitchFamily="49" charset="0"/>
                <a:cs typeface="Consolas" panose="020B0609020204030204" pitchFamily="49" charset="0"/>
              </a:rPr>
              <a:t>16</a:t>
            </a:r>
            <a:r>
              <a:rPr lang="en-CA" sz="1400" dirty="0" smtClean="0">
                <a:latin typeface="Consolas" panose="020B0609020204030204" pitchFamily="49" charset="0"/>
                <a:cs typeface="Consolas" panose="020B0609020204030204" pitchFamily="49" charset="0"/>
              </a:rPr>
              <a:t>;</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8</a:t>
            </a:r>
            <a:r>
              <a:rPr lang="en-CA" sz="1400" dirty="0" smtClean="0">
                <a:solidFill>
                  <a:srgbClr val="7030A0"/>
                </a:solidFill>
                <a:latin typeface="Consolas" panose="020B0609020204030204" pitchFamily="49" charset="0"/>
                <a:cs typeface="Consolas" panose="020B0609020204030204" pitchFamily="49" charset="0"/>
              </a:rPr>
              <a:t>;</a:t>
            </a:r>
            <a:endParaRPr lang="en-CA" sz="1400" dirty="0">
              <a:solidFill>
                <a:srgbClr val="7030A0"/>
              </a:solidFill>
              <a:latin typeface="Consolas" panose="020B0609020204030204" pitchFamily="49" charset="0"/>
              <a:cs typeface="Consolas" panose="020B0609020204030204" pitchFamily="49" charset="0"/>
            </a:endParaRPr>
          </a:p>
        </p:txBody>
      </p:sp>
      <p:graphicFrame>
        <p:nvGraphicFramePr>
          <p:cNvPr id="6" name="Table 5"/>
          <p:cNvGraphicFramePr>
            <a:graphicFrameLocks noGrp="1"/>
          </p:cNvGraphicFramePr>
          <p:nvPr>
            <p:extLst>
              <p:ext uri="{D42A27DB-BD31-4B8C-83A1-F6EECF244321}">
                <p14:modId xmlns:p14="http://schemas.microsoft.com/office/powerpoint/2010/main" val="3832783022"/>
              </p:ext>
            </p:extLst>
          </p:nvPr>
        </p:nvGraphicFramePr>
        <p:xfrm>
          <a:off x="101599" y="5454916"/>
          <a:ext cx="8983136" cy="1036320"/>
        </p:xfrm>
        <a:graphic>
          <a:graphicData uri="http://schemas.openxmlformats.org/drawingml/2006/table">
            <a:tbl>
              <a:tblPr firstRow="1" bandRow="1">
                <a:tableStyleId>{2D5ABB26-0587-4C30-8999-92F81FD0307C}</a:tableStyleId>
              </a:tblPr>
              <a:tblGrid>
                <a:gridCol w="561446"/>
                <a:gridCol w="561446"/>
                <a:gridCol w="561446"/>
                <a:gridCol w="561446"/>
                <a:gridCol w="561446"/>
                <a:gridCol w="561446"/>
                <a:gridCol w="561446"/>
                <a:gridCol w="561446"/>
                <a:gridCol w="561446"/>
                <a:gridCol w="561446"/>
                <a:gridCol w="561446"/>
                <a:gridCol w="561446"/>
                <a:gridCol w="561446"/>
                <a:gridCol w="561446"/>
                <a:gridCol w="561446"/>
                <a:gridCol w="561446"/>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7</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8</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9</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4</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9</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10</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12</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14</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cxnSp>
        <p:nvCxnSpPr>
          <p:cNvPr id="3" name="Straight Arrow Connector 2"/>
          <p:cNvCxnSpPr/>
          <p:nvPr/>
        </p:nvCxnSpPr>
        <p:spPr>
          <a:xfrm flipH="1">
            <a:off x="550333" y="5113870"/>
            <a:ext cx="1100667" cy="71120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flipH="1">
            <a:off x="1100666" y="5122331"/>
            <a:ext cx="1380095" cy="71120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flipH="1">
            <a:off x="1651000" y="5105391"/>
            <a:ext cx="1642587" cy="72814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2209800" y="5096918"/>
            <a:ext cx="1955882" cy="711176"/>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2760133" y="5096912"/>
            <a:ext cx="2260710" cy="728158"/>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a:off x="3293587" y="5096906"/>
            <a:ext cx="2582418" cy="728164"/>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a:off x="3928533" y="5096900"/>
            <a:ext cx="2802632" cy="72817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4478867" y="5096894"/>
            <a:ext cx="3107460" cy="736637"/>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81876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Now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'E' )</a:t>
            </a:r>
            <a:r>
              <a:rPr lang="en-CA" dirty="0" smtClean="0"/>
              <a:t> would use the next location</a:t>
            </a:r>
            <a:endParaRPr lang="en-US" altLang="en-US" dirty="0" smtClean="0">
              <a:latin typeface="Times New Roman" panose="02020603050405020304" pitchFamily="18" charset="0"/>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640839048"/>
              </p:ext>
            </p:extLst>
          </p:nvPr>
        </p:nvGraphicFramePr>
        <p:xfrm>
          <a:off x="101599" y="4142531"/>
          <a:ext cx="8983136" cy="1036320"/>
        </p:xfrm>
        <a:graphic>
          <a:graphicData uri="http://schemas.openxmlformats.org/drawingml/2006/table">
            <a:tbl>
              <a:tblPr firstRow="1" bandRow="1">
                <a:tableStyleId>{2D5ABB26-0587-4C30-8999-92F81FD0307C}</a:tableStyleId>
              </a:tblPr>
              <a:tblGrid>
                <a:gridCol w="561446"/>
                <a:gridCol w="561446"/>
                <a:gridCol w="561446"/>
                <a:gridCol w="561446"/>
                <a:gridCol w="561446"/>
                <a:gridCol w="561446"/>
                <a:gridCol w="561446"/>
                <a:gridCol w="561446"/>
                <a:gridCol w="561446"/>
                <a:gridCol w="561446"/>
                <a:gridCol w="561446"/>
                <a:gridCol w="561446"/>
                <a:gridCol w="561446"/>
                <a:gridCol w="561446"/>
                <a:gridCol w="561446"/>
                <a:gridCol w="561446"/>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7</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8</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9</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4</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9</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10</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12</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14</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9" name="Rectangle 18"/>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6;</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4;</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8;</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16;</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8</a:t>
            </a:r>
            <a:r>
              <a:rPr lang="en-CA" sz="1400" dirty="0" smtClean="0">
                <a:solidFill>
                  <a:srgbClr val="7030A0"/>
                </a:solidFill>
                <a:latin typeface="Consolas" panose="020B0609020204030204" pitchFamily="49" charset="0"/>
                <a:cs typeface="Consolas" panose="020B0609020204030204" pitchFamily="49" charset="0"/>
              </a:rPr>
              <a:t>;</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0642673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Now </a:t>
            </a:r>
            <a:r>
              <a:rPr lang="en-CA" dirty="0" err="1" smtClean="0">
                <a:latin typeface="Consolas" panose="020B0609020204030204" pitchFamily="49" charset="0"/>
                <a:cs typeface="Consolas" panose="020B0609020204030204" pitchFamily="49" charset="0"/>
              </a:rPr>
              <a:t>push_back</a:t>
            </a:r>
            <a:r>
              <a:rPr lang="en-CA" dirty="0" smtClean="0">
                <a:latin typeface="Consolas" panose="020B0609020204030204" pitchFamily="49" charset="0"/>
                <a:cs typeface="Consolas" panose="020B0609020204030204" pitchFamily="49" charset="0"/>
              </a:rPr>
              <a:t>( 'E' )</a:t>
            </a:r>
            <a:r>
              <a:rPr lang="en-CA" dirty="0" smtClean="0"/>
              <a:t> would use the next location</a:t>
            </a:r>
            <a:endParaRPr lang="en-US" altLang="en-US" dirty="0" smtClean="0">
              <a:latin typeface="Times New Roman" panose="02020603050405020304" pitchFamily="18" charset="0"/>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127447505"/>
              </p:ext>
            </p:extLst>
          </p:nvPr>
        </p:nvGraphicFramePr>
        <p:xfrm>
          <a:off x="101599" y="4142531"/>
          <a:ext cx="8983136" cy="1036320"/>
        </p:xfrm>
        <a:graphic>
          <a:graphicData uri="http://schemas.openxmlformats.org/drawingml/2006/table">
            <a:tbl>
              <a:tblPr firstRow="1" bandRow="1">
                <a:tableStyleId>{2D5ABB26-0587-4C30-8999-92F81FD0307C}</a:tableStyleId>
              </a:tblPr>
              <a:tblGrid>
                <a:gridCol w="561446"/>
                <a:gridCol w="561446"/>
                <a:gridCol w="561446"/>
                <a:gridCol w="561446"/>
                <a:gridCol w="561446"/>
                <a:gridCol w="561446"/>
                <a:gridCol w="561446"/>
                <a:gridCol w="561446"/>
                <a:gridCol w="561446"/>
                <a:gridCol w="561446"/>
                <a:gridCol w="561446"/>
                <a:gridCol w="561446"/>
                <a:gridCol w="561446"/>
                <a:gridCol w="561446"/>
                <a:gridCol w="561446"/>
                <a:gridCol w="561446"/>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6</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7</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8</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9</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C</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R</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U</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S</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E</a:t>
                      </a:r>
                      <a:endParaRPr lang="en-CA" sz="2000"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7</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FF0000"/>
                          </a:solidFill>
                          <a:latin typeface="Consolas" panose="020B0609020204030204" pitchFamily="49" charset="0"/>
                          <a:cs typeface="Consolas" panose="020B0609020204030204" pitchFamily="49" charset="0"/>
                        </a:rPr>
                        <a:t>8</a:t>
                      </a:r>
                      <a:endParaRPr lang="en-CA" sz="20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4</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FF0000"/>
                          </a:solidFill>
                          <a:latin typeface="Consolas" panose="020B0609020204030204" pitchFamily="49" charset="0"/>
                          <a:cs typeface="Consolas" panose="020B0609020204030204" pitchFamily="49" charset="0"/>
                        </a:rPr>
                        <a:t>NULLPTR</a:t>
                      </a:r>
                      <a:endParaRPr lang="en-CA" sz="1600" dirty="0">
                        <a:solidFill>
                          <a:srgbClr val="FF000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10</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12</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14</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7" name="Rectangle 16"/>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6;</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8</a:t>
            </a:r>
            <a:r>
              <a:rPr lang="en-CA" sz="1400" dirty="0" smtClean="0">
                <a:latin typeface="Consolas" panose="020B0609020204030204" pitchFamily="49" charset="0"/>
                <a:cs typeface="Consolas" panose="020B0609020204030204" pitchFamily="49" charset="0"/>
              </a:rPr>
              <a:t>;</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a:t>
            </a:r>
            <a:r>
              <a:rPr lang="en-CA" sz="1400" dirty="0" smtClean="0">
                <a:solidFill>
                  <a:srgbClr val="FF0000"/>
                </a:solidFill>
                <a:latin typeface="Consolas" panose="020B0609020204030204" pitchFamily="49" charset="0"/>
                <a:cs typeface="Consolas" panose="020B0609020204030204" pitchFamily="49" charset="0"/>
              </a:rPr>
              <a:t>9</a:t>
            </a:r>
            <a:r>
              <a:rPr lang="en-CA" sz="1400" dirty="0" smtClean="0">
                <a:latin typeface="Consolas" panose="020B0609020204030204" pitchFamily="49" charset="0"/>
                <a:cs typeface="Consolas" panose="020B0609020204030204" pitchFamily="49" charset="0"/>
              </a:rPr>
              <a:t>;</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16;</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9</a:t>
            </a:r>
            <a:r>
              <a:rPr lang="en-CA" sz="1400" dirty="0" smtClean="0">
                <a:solidFill>
                  <a:srgbClr val="7030A0"/>
                </a:solidFill>
                <a:latin typeface="Consolas" panose="020B0609020204030204" pitchFamily="49" charset="0"/>
                <a:cs typeface="Consolas" panose="020B0609020204030204" pitchFamily="49" charset="0"/>
              </a:rPr>
              <a:t>;</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53869289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a:t>
            </a:r>
            <a:r>
              <a:rPr lang="en-CA" altLang="en-US" dirty="0" smtClean="0"/>
              <a:t>If at some point, we decide it is desirable to reduce the memory allocated, it might be easier to just insert the entries into a newer and smaller table</a:t>
            </a:r>
            <a:endParaRPr lang="en-US" altLang="en-US" dirty="0" smtClean="0">
              <a:latin typeface="Times New Roman" panose="02020603050405020304" pitchFamily="18" charset="0"/>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2015765062"/>
              </p:ext>
            </p:extLst>
          </p:nvPr>
        </p:nvGraphicFramePr>
        <p:xfrm>
          <a:off x="101599" y="4142531"/>
          <a:ext cx="8983136" cy="1036320"/>
        </p:xfrm>
        <a:graphic>
          <a:graphicData uri="http://schemas.openxmlformats.org/drawingml/2006/table">
            <a:tbl>
              <a:tblPr firstRow="1" bandRow="1">
                <a:tableStyleId>{2D5ABB26-0587-4C30-8999-92F81FD0307C}</a:tableStyleId>
              </a:tblPr>
              <a:tblGrid>
                <a:gridCol w="561446"/>
                <a:gridCol w="561446"/>
                <a:gridCol w="561446"/>
                <a:gridCol w="561446"/>
                <a:gridCol w="561446"/>
                <a:gridCol w="561446"/>
                <a:gridCol w="561446"/>
                <a:gridCol w="561446"/>
                <a:gridCol w="561446"/>
                <a:gridCol w="561446"/>
                <a:gridCol w="561446"/>
                <a:gridCol w="561446"/>
                <a:gridCol w="561446"/>
                <a:gridCol w="561446"/>
                <a:gridCol w="561446"/>
                <a:gridCol w="561446"/>
              </a:tblGrid>
              <a:tr h="174749">
                <a:tc>
                  <a:txBody>
                    <a:bodyPr/>
                    <a:lstStyle/>
                    <a:p>
                      <a:r>
                        <a:rPr lang="en-CA" sz="1600" dirty="0" smtClean="0">
                          <a:solidFill>
                            <a:srgbClr val="7030A0"/>
                          </a:solidFill>
                          <a:latin typeface="Consolas" panose="020B0609020204030204" pitchFamily="49" charset="0"/>
                          <a:cs typeface="Consolas" panose="020B0609020204030204" pitchFamily="49" charset="0"/>
                        </a:rPr>
                        <a:t>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6</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8</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9</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9</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0</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8</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12</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6</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8" name="Rectangle 7"/>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4;</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5;</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4;</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16;</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7030A0"/>
                </a:solidFill>
                <a:latin typeface="Consolas" panose="020B0609020204030204" pitchFamily="49" charset="0"/>
                <a:cs typeface="Consolas" panose="020B0609020204030204" pitchFamily="49" charset="0"/>
              </a:rPr>
              <a:t>7;</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0261437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a:t>
            </a:r>
            <a:r>
              <a:rPr lang="en-CA" altLang="en-US" dirty="0" smtClean="0"/>
              <a:t>If at some point, we decide it is desirable to reduce the memory allocated, it might be easier to just insert the entries into a newer and smaller table</a:t>
            </a:r>
            <a:endParaRPr lang="en-US" altLang="en-US" dirty="0" smtClean="0">
              <a:latin typeface="Times New Roman" panose="02020603050405020304" pitchFamily="18" charset="0"/>
              <a:cs typeface="Times New Roman" panose="02020603050405020304" pitchFamily="18"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452997526"/>
              </p:ext>
            </p:extLst>
          </p:nvPr>
        </p:nvGraphicFramePr>
        <p:xfrm>
          <a:off x="490669" y="548037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6</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3</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398238382"/>
              </p:ext>
            </p:extLst>
          </p:nvPr>
        </p:nvGraphicFramePr>
        <p:xfrm>
          <a:off x="101599" y="4142531"/>
          <a:ext cx="8983136" cy="1036320"/>
        </p:xfrm>
        <a:graphic>
          <a:graphicData uri="http://schemas.openxmlformats.org/drawingml/2006/table">
            <a:tbl>
              <a:tblPr firstRow="1" bandRow="1">
                <a:tableStyleId>{2D5ABB26-0587-4C30-8999-92F81FD0307C}</a:tableStyleId>
              </a:tblPr>
              <a:tblGrid>
                <a:gridCol w="561446"/>
                <a:gridCol w="561446"/>
                <a:gridCol w="561446"/>
                <a:gridCol w="561446"/>
                <a:gridCol w="561446"/>
                <a:gridCol w="561446"/>
                <a:gridCol w="561446"/>
                <a:gridCol w="561446"/>
                <a:gridCol w="561446"/>
                <a:gridCol w="561446"/>
                <a:gridCol w="561446"/>
                <a:gridCol w="561446"/>
                <a:gridCol w="561446"/>
                <a:gridCol w="561446"/>
                <a:gridCol w="561446"/>
                <a:gridCol w="561446"/>
              </a:tblGrid>
              <a:tr h="174749">
                <a:tc>
                  <a:txBody>
                    <a:bodyPr/>
                    <a:lstStyle/>
                    <a:p>
                      <a:r>
                        <a:rPr lang="en-CA" sz="1600" dirty="0" smtClean="0">
                          <a:solidFill>
                            <a:srgbClr val="7030A0"/>
                          </a:solidFill>
                          <a:latin typeface="Consolas" panose="020B0609020204030204" pitchFamily="49" charset="0"/>
                          <a:cs typeface="Consolas" panose="020B0609020204030204" pitchFamily="49" charset="0"/>
                        </a:rPr>
                        <a:t>0</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4</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5</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6</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8</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9</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11</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12</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13</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15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14</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9</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5</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0</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10</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8</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12</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1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13</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11</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6</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cxnSp>
        <p:nvCxnSpPr>
          <p:cNvPr id="10" name="Straight Arrow Connector 9"/>
          <p:cNvCxnSpPr/>
          <p:nvPr/>
        </p:nvCxnSpPr>
        <p:spPr>
          <a:xfrm flipH="1">
            <a:off x="1303896" y="5113870"/>
            <a:ext cx="1100667" cy="71120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208923" y="5113864"/>
            <a:ext cx="186210" cy="711194"/>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flipH="1">
            <a:off x="1964267" y="5113858"/>
            <a:ext cx="3767816" cy="711200"/>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1744849" y="5113852"/>
            <a:ext cx="816675" cy="711218"/>
          </a:xfrm>
          <a:prstGeom prst="straightConnector1">
            <a:avLst/>
          </a:prstGeom>
          <a:ln w="28575">
            <a:solidFill>
              <a:srgbClr val="FF0000"/>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4;</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5;</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4;</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16;</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7030A0"/>
                </a:solidFill>
                <a:latin typeface="Consolas" panose="020B0609020204030204" pitchFamily="49" charset="0"/>
                <a:cs typeface="Consolas" panose="020B0609020204030204" pitchFamily="49" charset="0"/>
              </a:rPr>
              <a:t>7;</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9937182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Reallocation of memory</a:t>
            </a:r>
          </a:p>
        </p:txBody>
      </p:sp>
      <p:sp>
        <p:nvSpPr>
          <p:cNvPr id="13315" name="Rectangle 3"/>
          <p:cNvSpPr>
            <a:spLocks noGrp="1" noChangeArrowheads="1"/>
          </p:cNvSpPr>
          <p:nvPr>
            <p:ph type="body" idx="1"/>
          </p:nvPr>
        </p:nvSpPr>
        <p:spPr/>
        <p:txBody>
          <a:bodyPr/>
          <a:lstStyle/>
          <a:p>
            <a:pPr marL="360363" indent="-360363" eaLnBrk="1" hangingPunct="1">
              <a:buNone/>
            </a:pPr>
            <a:r>
              <a:rPr lang="en-US" altLang="en-US" dirty="0" smtClean="0"/>
              <a:t>	</a:t>
            </a:r>
            <a:r>
              <a:rPr lang="en-CA" altLang="en-US" dirty="0" smtClean="0"/>
              <a:t>If at some point, we decide it is desirable to reduce the memory allocated, it might be easier to just insert the entries into a newer, and smaller table</a:t>
            </a:r>
          </a:p>
          <a:p>
            <a:pPr lvl="1" eaLnBrk="1" hangingPunct="1"/>
            <a:r>
              <a:rPr lang="en-CA" altLang="en-US" dirty="0" smtClean="0"/>
              <a:t>Now, delete the old array and update the member variables</a:t>
            </a:r>
          </a:p>
          <a:p>
            <a:pPr lvl="1" eaLnBrk="1" hangingPunct="1"/>
            <a:endParaRPr lang="en-US" altLang="en-US" dirty="0" smtClean="0">
              <a:latin typeface="Times New Roman" panose="02020603050405020304" pitchFamily="18" charset="0"/>
              <a:cs typeface="Times New Roman" panose="02020603050405020304" pitchFamily="18" charset="0"/>
            </a:endParaRPr>
          </a:p>
        </p:txBody>
      </p:sp>
      <p:graphicFrame>
        <p:nvGraphicFramePr>
          <p:cNvPr id="7" name="Table 6"/>
          <p:cNvGraphicFramePr>
            <a:graphicFrameLocks noGrp="1"/>
          </p:cNvGraphicFramePr>
          <p:nvPr>
            <p:extLst>
              <p:ext uri="{D42A27DB-BD31-4B8C-83A1-F6EECF244321}">
                <p14:modId xmlns:p14="http://schemas.microsoft.com/office/powerpoint/2010/main" val="2129307240"/>
              </p:ext>
            </p:extLst>
          </p:nvPr>
        </p:nvGraphicFramePr>
        <p:xfrm>
          <a:off x="490669" y="4142584"/>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solidFill>
                            <a:schemeClr val="tx1"/>
                          </a:solidFill>
                          <a:latin typeface="Consolas" panose="020B0609020204030204" pitchFamily="49" charset="0"/>
                          <a:cs typeface="Consolas" panose="020B0609020204030204" pitchFamily="49" charset="0"/>
                        </a:rPr>
                        <a:t>0</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1</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2</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chemeClr val="tx1"/>
                          </a:solidFill>
                          <a:latin typeface="Consolas" panose="020B0609020204030204" pitchFamily="49" charset="0"/>
                          <a:cs typeface="Consolas" panose="020B0609020204030204" pitchFamily="49" charset="0"/>
                        </a:rPr>
                        <a:t>3</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4</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5</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6</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solidFill>
                            <a:srgbClr val="7030A0"/>
                          </a:solidFill>
                          <a:latin typeface="Consolas" panose="020B0609020204030204" pitchFamily="49" charset="0"/>
                          <a:cs typeface="Consolas" panose="020B0609020204030204" pitchFamily="49" charset="0"/>
                        </a:rPr>
                        <a:t>7</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D</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T</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A</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1</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2</a:t>
                      </a:r>
                      <a:endParaRPr lang="en-CA" sz="200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chemeClr val="tx1"/>
                          </a:solidFill>
                          <a:latin typeface="Consolas" panose="020B0609020204030204" pitchFamily="49" charset="0"/>
                          <a:cs typeface="Consolas" panose="020B0609020204030204" pitchFamily="49" charset="0"/>
                        </a:rPr>
                        <a:t>3</a:t>
                      </a:r>
                      <a:endParaRPr lang="en-CA" sz="20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chemeClr val="tx1"/>
                          </a:solidFill>
                          <a:latin typeface="Consolas" panose="020B0609020204030204" pitchFamily="49" charset="0"/>
                          <a:cs typeface="Consolas" panose="020B0609020204030204" pitchFamily="49" charset="0"/>
                        </a:rPr>
                        <a:t>NULLPTR</a:t>
                      </a:r>
                      <a:endParaRPr lang="en-CA" sz="1600" dirty="0">
                        <a:solidFill>
                          <a:schemeClr val="tx1"/>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5</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4</a:t>
                      </a:r>
                      <a:endParaRPr lang="en-CA" sz="20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solidFill>
                            <a:srgbClr val="7030A0"/>
                          </a:solidFill>
                          <a:latin typeface="Consolas" panose="020B0609020204030204" pitchFamily="49" charset="0"/>
                          <a:cs typeface="Consolas" panose="020B0609020204030204" pitchFamily="49" charset="0"/>
                        </a:rPr>
                        <a:t>3</a:t>
                      </a:r>
                      <a:endParaRPr lang="en-CA" sz="2000" dirty="0">
                        <a:solidFill>
                          <a:srgbClr val="7030A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solidFill>
                            <a:srgbClr val="7030A0"/>
                          </a:solidFill>
                          <a:latin typeface="Consolas" panose="020B0609020204030204" pitchFamily="49" charset="0"/>
                          <a:cs typeface="Consolas" panose="020B0609020204030204" pitchFamily="49" charset="0"/>
                        </a:rPr>
                        <a:t>NULLPTR</a:t>
                      </a:r>
                      <a:endParaRPr lang="en-CA" sz="1600" dirty="0">
                        <a:solidFill>
                          <a:srgbClr val="7030A0"/>
                        </a:solidFill>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12" name="Rectangle 11"/>
          <p:cNvSpPr/>
          <p:nvPr/>
        </p:nvSpPr>
        <p:spPr>
          <a:xfrm>
            <a:off x="1194515" y="2902854"/>
            <a:ext cx="2734018" cy="1169551"/>
          </a:xfrm>
          <a:prstGeom prst="rect">
            <a:avLst/>
          </a:prstGeom>
        </p:spPr>
        <p:txBody>
          <a:bodyPr wrap="square">
            <a:spAutoFit/>
          </a:bodyPr>
          <a:lstStyle/>
          <a:p>
            <a:pPr marL="360363" indent="-360363">
              <a:buNone/>
            </a:pP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0</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360363" indent="-360363">
              <a:buNone/>
            </a:pP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3</a:t>
            </a:r>
            <a:r>
              <a:rPr lang="en-CA" sz="1400" dirty="0" smtClean="0">
                <a:latin typeface="Consolas" panose="020B0609020204030204" pitchFamily="49" charset="0"/>
                <a:cs typeface="Consolas" panose="020B0609020204030204" pitchFamily="49" charset="0"/>
              </a:rPr>
              <a:t>;</a:t>
            </a:r>
          </a:p>
          <a:p>
            <a:pPr marL="360363" indent="-360363">
              <a:buNone/>
            </a:pP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 = 4;</a:t>
            </a:r>
          </a:p>
          <a:p>
            <a:pPr marL="360363" indent="-360363">
              <a:buNone/>
            </a:pP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 = </a:t>
            </a:r>
            <a:r>
              <a:rPr lang="en-CA" sz="1400" dirty="0" smtClean="0">
                <a:solidFill>
                  <a:srgbClr val="FF0000"/>
                </a:solidFill>
                <a:latin typeface="Consolas" panose="020B0609020204030204" pitchFamily="49" charset="0"/>
                <a:cs typeface="Consolas" panose="020B0609020204030204" pitchFamily="49" charset="0"/>
              </a:rPr>
              <a:t>8</a:t>
            </a:r>
            <a:r>
              <a:rPr lang="en-CA" sz="1400" dirty="0" smtClean="0">
                <a:latin typeface="Consolas" panose="020B0609020204030204" pitchFamily="49" charset="0"/>
                <a:cs typeface="Consolas" panose="020B0609020204030204" pitchFamily="49" charset="0"/>
              </a:rPr>
              <a:t>;</a:t>
            </a:r>
          </a:p>
          <a:p>
            <a:pPr marL="360363" indent="-360363">
              <a:buNone/>
            </a:pPr>
            <a:r>
              <a:rPr lang="en-CA" sz="1400" dirty="0" err="1" smtClean="0">
                <a:solidFill>
                  <a:srgbClr val="7030A0"/>
                </a:solidFill>
                <a:latin typeface="Consolas" panose="020B0609020204030204" pitchFamily="49" charset="0"/>
                <a:cs typeface="Consolas" panose="020B0609020204030204" pitchFamily="49" charset="0"/>
              </a:rPr>
              <a:t>stack_top</a:t>
            </a:r>
            <a:r>
              <a:rPr lang="en-CA" sz="1400" dirty="0" smtClean="0">
                <a:solidFill>
                  <a:srgbClr val="7030A0"/>
                </a:solidFill>
                <a:latin typeface="Consolas" panose="020B0609020204030204" pitchFamily="49" charset="0"/>
                <a:cs typeface="Consolas" panose="020B0609020204030204" pitchFamily="49" charset="0"/>
              </a:rPr>
              <a:t> </a:t>
            </a:r>
            <a:r>
              <a:rPr lang="en-CA" sz="1400" dirty="0">
                <a:solidFill>
                  <a:srgbClr val="7030A0"/>
                </a:solidFill>
                <a:latin typeface="Consolas" panose="020B0609020204030204" pitchFamily="49" charset="0"/>
                <a:cs typeface="Consolas" panose="020B0609020204030204" pitchFamily="49" charset="0"/>
              </a:rPr>
              <a:t>= </a:t>
            </a:r>
            <a:r>
              <a:rPr lang="en-CA" sz="1400" dirty="0" smtClean="0">
                <a:solidFill>
                  <a:srgbClr val="FF0000"/>
                </a:solidFill>
                <a:latin typeface="Consolas" panose="020B0609020204030204" pitchFamily="49" charset="0"/>
                <a:cs typeface="Consolas" panose="020B0609020204030204" pitchFamily="49" charset="0"/>
              </a:rPr>
              <a:t>4</a:t>
            </a:r>
            <a:r>
              <a:rPr lang="en-CA" sz="1400" dirty="0" smtClean="0">
                <a:solidFill>
                  <a:srgbClr val="7030A0"/>
                </a:solidFill>
                <a:latin typeface="Consolas" panose="020B0609020204030204" pitchFamily="49" charset="0"/>
                <a:cs typeface="Consolas" panose="020B0609020204030204" pitchFamily="49" charset="0"/>
              </a:rPr>
              <a:t>;</a:t>
            </a:r>
            <a:endParaRPr lang="en-CA" sz="1400" dirty="0">
              <a:solidFill>
                <a:srgbClr val="7030A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8220544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en-US" altLang="en-US" dirty="0" smtClean="0"/>
              <a:t>Summary</a:t>
            </a:r>
          </a:p>
        </p:txBody>
      </p:sp>
      <p:sp>
        <p:nvSpPr>
          <p:cNvPr id="13315" name="Rectangle 3"/>
          <p:cNvSpPr>
            <a:spLocks noGrp="1" noChangeArrowheads="1"/>
          </p:cNvSpPr>
          <p:nvPr>
            <p:ph type="body" idx="1"/>
          </p:nvPr>
        </p:nvSpPr>
        <p:spPr/>
        <p:txBody>
          <a:bodyPr/>
          <a:lstStyle/>
          <a:p>
            <a:pPr marL="354013" indent="-354013" eaLnBrk="1" hangingPunct="1">
              <a:buNone/>
            </a:pPr>
            <a:r>
              <a:rPr lang="en-US" altLang="en-US" dirty="0" smtClean="0"/>
              <a:t>	</a:t>
            </a:r>
            <a:r>
              <a:rPr lang="en-US" altLang="en-US" dirty="0"/>
              <a:t>In this presentation, </a:t>
            </a:r>
            <a:r>
              <a:rPr lang="en-US" altLang="en-US" dirty="0" smtClean="0"/>
              <a:t>we covered</a:t>
            </a:r>
            <a:endParaRPr lang="en-US" altLang="en-US" dirty="0"/>
          </a:p>
          <a:p>
            <a:pPr lvl="1" eaLnBrk="1" hangingPunct="1"/>
            <a:r>
              <a:rPr lang="en-US" altLang="en-US" dirty="0" smtClean="0"/>
              <a:t>Dealing with node-based allocation with arrays</a:t>
            </a:r>
            <a:endParaRPr lang="en-US" altLang="en-US" dirty="0"/>
          </a:p>
          <a:p>
            <a:pPr lvl="1" eaLnBrk="1" hangingPunct="1"/>
            <a:r>
              <a:rPr lang="en-US" altLang="en-US" dirty="0" smtClean="0"/>
              <a:t>Internally, it is still a linked list, only the nodes are contiguous in memory</a:t>
            </a:r>
            <a:endParaRPr lang="en-US" altLang="en-US" dirty="0"/>
          </a:p>
          <a:p>
            <a:pPr lvl="1" eaLnBrk="1" hangingPunct="1"/>
            <a:r>
              <a:rPr lang="en-US" altLang="en-US" dirty="0" smtClean="0"/>
              <a:t>It is no longer necessary to call the operating system for each new node</a:t>
            </a:r>
            <a:endParaRPr lang="en-US" altLang="en-US" dirty="0"/>
          </a:p>
          <a:p>
            <a:pPr lvl="1" eaLnBrk="1" hangingPunct="1"/>
            <a:r>
              <a:rPr lang="en-US" altLang="en-US" dirty="0" smtClean="0"/>
              <a:t>Doubling the memory used is straight-forward</a:t>
            </a:r>
          </a:p>
          <a:p>
            <a:pPr lvl="1" eaLnBrk="1" hangingPunct="1"/>
            <a:r>
              <a:rPr lang="en-US" altLang="en-US" dirty="0" smtClean="0"/>
              <a:t>To halve the memory used, we just follow the linked list</a:t>
            </a:r>
          </a:p>
          <a:p>
            <a:pPr lvl="1" eaLnBrk="1" hangingPunct="1"/>
            <a:endParaRPr lang="en-US" altLang="en-US" dirty="0"/>
          </a:p>
          <a:p>
            <a:pPr marL="355600" indent="-355600" eaLnBrk="1" hangingPunct="1">
              <a:buNone/>
            </a:pPr>
            <a:r>
              <a:rPr lang="en-US" altLang="en-US" dirty="0" smtClean="0"/>
              <a:t>	All of this will transfer seamlessly </a:t>
            </a:r>
            <a:endParaRPr lang="en-US" altLang="en-US" dirty="0"/>
          </a:p>
        </p:txBody>
      </p:sp>
    </p:spTree>
    <p:extLst>
      <p:ext uri="{BB962C8B-B14F-4D97-AF65-F5344CB8AC3E}">
        <p14:creationId xmlns:p14="http://schemas.microsoft.com/office/powerpoint/2010/main" val="43340440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FontTx/>
              <a:buNone/>
              <a:defRPr/>
            </a:pPr>
            <a:r>
              <a:rPr lang="en-US" sz="1400" dirty="0" smtClean="0">
                <a:latin typeface="Arial" charset="0"/>
                <a:cs typeface="Arial" charset="0"/>
              </a:rPr>
              <a:t>	Wikipedia, </a:t>
            </a:r>
            <a:r>
              <a:rPr lang="en-US" sz="1400" dirty="0">
                <a:latin typeface="Arial" charset="0"/>
                <a:cs typeface="Arial" charset="0"/>
              </a:rPr>
              <a:t>http://en.wikipedia.org/wiki/Search_algorithm</a:t>
            </a:r>
            <a:endParaRPr lang="en-US" sz="1400" dirty="0" smtClean="0">
              <a:latin typeface="Arial" charset="0"/>
              <a:cs typeface="Arial" charset="0"/>
            </a:endParaRPr>
          </a:p>
          <a:p>
            <a:pPr marL="533400" indent="-533400">
              <a:buFontTx/>
              <a:buNone/>
              <a:defRPr/>
            </a:pPr>
            <a:endParaRPr lang="en-US" sz="1400" dirty="0" smtClean="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Using an array?</a:t>
            </a:r>
            <a:endParaRPr lang="en-CA" dirty="0"/>
          </a:p>
        </p:txBody>
      </p:sp>
      <p:sp>
        <p:nvSpPr>
          <p:cNvPr id="3" name="Content Placeholder 2"/>
          <p:cNvSpPr>
            <a:spLocks noGrp="1"/>
          </p:cNvSpPr>
          <p:nvPr>
            <p:ph idx="1"/>
          </p:nvPr>
        </p:nvSpPr>
        <p:spPr/>
        <p:txBody>
          <a:bodyPr/>
          <a:lstStyle/>
          <a:p>
            <a:pPr marL="360363" indent="-360363">
              <a:buNone/>
            </a:pPr>
            <a:r>
              <a:rPr lang="en-CA" dirty="0" smtClean="0"/>
              <a:t>	Suppose we store this linked list in an array?</a:t>
            </a:r>
          </a:p>
          <a:p>
            <a:pPr marL="360363" indent="-360363">
              <a:buNone/>
            </a:pPr>
            <a:endParaRPr lang="en-CA" dirty="0" smtClean="0"/>
          </a:p>
          <a:p>
            <a:pPr marL="360363" indent="-360363">
              <a:buNone/>
            </a:pPr>
            <a:endParaRPr lang="en-CA" dirty="0"/>
          </a:p>
          <a:p>
            <a:pPr marL="360363" indent="-360363">
              <a:buNone/>
            </a:pPr>
            <a:endParaRPr lang="en-CA" dirty="0" smtClean="0"/>
          </a:p>
          <a:p>
            <a:pPr marL="360363" indent="-360363">
              <a:buNone/>
            </a:pPr>
            <a:endParaRPr lang="en-CA" dirty="0" smtClean="0"/>
          </a:p>
          <a:p>
            <a:pPr marL="360363" indent="-360363">
              <a:buNone/>
            </a:pPr>
            <a:endParaRPr lang="en-CA" dirty="0"/>
          </a:p>
        </p:txBody>
      </p:sp>
      <p:pic>
        <p:nvPicPr>
          <p:cNvPr id="1026" name="Picture 2" descr="A singly linked list with head and tail pointers.  The head points to a node containing S, that points to one containing P, that contains one containing A, which points to C, which points to E, which points to null (indicating the end of the linked list).  The tail pointer points to the node containing E." title="A linked list"/>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819058" y="2170216"/>
            <a:ext cx="5045388" cy="84838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1194515" y="3427808"/>
            <a:ext cx="2182969"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p>
        </p:txBody>
      </p:sp>
      <p:graphicFrame>
        <p:nvGraphicFramePr>
          <p:cNvPr id="7" name="Table 6"/>
          <p:cNvGraphicFramePr>
            <a:graphicFrameLocks noGrp="1"/>
          </p:cNvGraphicFramePr>
          <p:nvPr>
            <p:extLst>
              <p:ext uri="{D42A27DB-BD31-4B8C-83A1-F6EECF244321}">
                <p14:modId xmlns:p14="http://schemas.microsoft.com/office/powerpoint/2010/main" val="2074238092"/>
              </p:ext>
            </p:extLst>
          </p:nvPr>
        </p:nvGraphicFramePr>
        <p:xfrm>
          <a:off x="1498242" y="4134117"/>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E</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P</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S</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C</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-1</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0</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2</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2851666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Using an array?</a:t>
            </a:r>
            <a:endParaRPr lang="en-CA" dirty="0"/>
          </a:p>
        </p:txBody>
      </p:sp>
      <p:sp>
        <p:nvSpPr>
          <p:cNvPr id="3" name="Content Placeholder 2"/>
          <p:cNvSpPr>
            <a:spLocks noGrp="1"/>
          </p:cNvSpPr>
          <p:nvPr>
            <p:ph idx="1"/>
          </p:nvPr>
        </p:nvSpPr>
        <p:spPr/>
        <p:txBody>
          <a:bodyPr/>
          <a:lstStyle/>
          <a:p>
            <a:pPr marL="360363" indent="-360363">
              <a:buNone/>
            </a:pPr>
            <a:r>
              <a:rPr lang="en-CA" dirty="0" smtClean="0"/>
              <a:t>	Rather than using, </a:t>
            </a:r>
            <a:r>
              <a:rPr lang="en-CA" dirty="0" smtClean="0">
                <a:latin typeface="Consolas" panose="020B0609020204030204" pitchFamily="49" charset="0"/>
                <a:cs typeface="Consolas" panose="020B0609020204030204" pitchFamily="49" charset="0"/>
              </a:rPr>
              <a:t>-1</a:t>
            </a:r>
            <a:r>
              <a:rPr lang="en-CA" dirty="0" smtClean="0"/>
              <a:t>, use a constant assigned that value</a:t>
            </a:r>
          </a:p>
          <a:p>
            <a:pPr lvl="1"/>
            <a:r>
              <a:rPr lang="en-CA" dirty="0" smtClean="0"/>
              <a:t>This makes reading your code easier </a:t>
            </a:r>
          </a:p>
          <a:p>
            <a:pPr marL="360363" indent="-360363">
              <a:buNone/>
            </a:pPr>
            <a:endParaRPr lang="en-CA" dirty="0" smtClean="0"/>
          </a:p>
          <a:p>
            <a:pPr marL="360363" indent="-360363">
              <a:buNone/>
            </a:pPr>
            <a:endParaRPr lang="en-CA" dirty="0"/>
          </a:p>
          <a:p>
            <a:pPr marL="360363" indent="-360363">
              <a:buNone/>
            </a:pPr>
            <a:endParaRPr lang="en-CA" dirty="0" smtClean="0"/>
          </a:p>
          <a:p>
            <a:pPr marL="360363" indent="-360363">
              <a:buNone/>
            </a:pPr>
            <a:endParaRPr lang="en-CA" dirty="0" smtClean="0"/>
          </a:p>
          <a:p>
            <a:pPr marL="360363" indent="-360363">
              <a:buNone/>
            </a:pPr>
            <a:endParaRPr lang="en-CA" dirty="0"/>
          </a:p>
        </p:txBody>
      </p:sp>
      <p:graphicFrame>
        <p:nvGraphicFramePr>
          <p:cNvPr id="4" name="Table 3"/>
          <p:cNvGraphicFramePr>
            <a:graphicFrameLocks noGrp="1"/>
          </p:cNvGraphicFramePr>
          <p:nvPr>
            <p:extLst>
              <p:ext uri="{D42A27DB-BD31-4B8C-83A1-F6EECF244321}">
                <p14:modId xmlns:p14="http://schemas.microsoft.com/office/powerpoint/2010/main" val="4113281338"/>
              </p:ext>
            </p:extLst>
          </p:nvPr>
        </p:nvGraphicFramePr>
        <p:xfrm>
          <a:off x="1498242" y="4134117"/>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E</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P</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S</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C</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0</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2</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5" name="Rectangle 4"/>
          <p:cNvSpPr/>
          <p:nvPr/>
        </p:nvSpPr>
        <p:spPr>
          <a:xfrm>
            <a:off x="1194515" y="3427808"/>
            <a:ext cx="2182969"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p>
        </p:txBody>
      </p:sp>
    </p:spTree>
    <p:extLst>
      <p:ext uri="{BB962C8B-B14F-4D97-AF65-F5344CB8AC3E}">
        <p14:creationId xmlns:p14="http://schemas.microsoft.com/office/powerpoint/2010/main" val="20753178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To achieve this, we must create an array of objects that:</a:t>
            </a:r>
          </a:p>
          <a:p>
            <a:pPr lvl="1"/>
            <a:r>
              <a:rPr lang="en-CA" dirty="0" smtClean="0"/>
              <a:t>Store the value</a:t>
            </a:r>
          </a:p>
          <a:p>
            <a:pPr lvl="1"/>
            <a:r>
              <a:rPr lang="en-CA" dirty="0" smtClean="0"/>
              <a:t>Store the array index where the next entry is stored</a:t>
            </a:r>
          </a:p>
          <a:p>
            <a:pPr marL="360363" indent="-360363">
              <a:buNone/>
            </a:pPr>
            <a:endParaRPr lang="en-CA" sz="2400" dirty="0"/>
          </a:p>
          <a:p>
            <a:pPr marL="1160463" lvl="2" indent="-360363">
              <a:buNone/>
            </a:pPr>
            <a:r>
              <a:rPr lang="en-CA" sz="1400" dirty="0" smtClean="0">
                <a:latin typeface="Consolas" panose="020B0609020204030204" pitchFamily="49" charset="0"/>
                <a:cs typeface="Consolas" panose="020B0609020204030204" pitchFamily="49" charset="0"/>
              </a:rPr>
              <a:t>		template &lt;typename Type&gt;</a:t>
            </a:r>
          </a:p>
          <a:p>
            <a:pPr marL="1160463" lvl="2" indent="-360363">
              <a:buNone/>
            </a:pPr>
            <a:r>
              <a:rPr lang="en-CA" sz="1400" dirty="0" smtClean="0">
                <a:latin typeface="Consolas" panose="020B0609020204030204" pitchFamily="49" charset="0"/>
                <a:cs typeface="Consolas" panose="020B0609020204030204" pitchFamily="49" charset="0"/>
              </a:rPr>
              <a:t>		class </a:t>
            </a:r>
            <a:r>
              <a:rPr lang="en-CA" sz="1400" dirty="0" err="1" smtClean="0">
                <a:latin typeface="Consolas" panose="020B0609020204030204" pitchFamily="49" charset="0"/>
                <a:cs typeface="Consolas" panose="020B0609020204030204" pitchFamily="49" charset="0"/>
              </a:rPr>
              <a:t>Single_node</a:t>
            </a:r>
            <a:r>
              <a:rPr lang="en-CA" sz="1400" dirty="0" smtClean="0">
                <a:latin typeface="Consolas" panose="020B0609020204030204" pitchFamily="49" charset="0"/>
                <a:cs typeface="Consolas" panose="020B0609020204030204" pitchFamily="49" charset="0"/>
              </a:rPr>
              <a:t> {</a:t>
            </a: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private:</a:t>
            </a: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Type </a:t>
            </a:r>
            <a:r>
              <a:rPr lang="en-CA" sz="1400" dirty="0" err="1" smtClean="0">
                <a:latin typeface="Consolas" panose="020B0609020204030204" pitchFamily="49" charset="0"/>
                <a:cs typeface="Consolas" panose="020B0609020204030204" pitchFamily="49" charset="0"/>
              </a:rPr>
              <a:t>node_value</a:t>
            </a:r>
            <a:r>
              <a:rPr lang="en-CA" sz="1400" dirty="0" smtClean="0">
                <a:latin typeface="Consolas" panose="020B0609020204030204" pitchFamily="49" charset="0"/>
                <a:cs typeface="Consolas" panose="020B0609020204030204" pitchFamily="49" charset="0"/>
              </a:rPr>
              <a:t>;</a:t>
            </a:r>
            <a:endParaRPr lang="en-CA" sz="1400" dirty="0" smtClean="0">
              <a:latin typeface="Consolas" panose="020B0609020204030204" pitchFamily="49" charset="0"/>
              <a:cs typeface="Consolas" panose="020B0609020204030204" pitchFamily="49" charset="0"/>
            </a:endParaRP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next_node</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a:t>
            </a: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public:</a:t>
            </a: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smtClean="0">
                <a:latin typeface="Consolas" panose="020B0609020204030204" pitchFamily="49" charset="0"/>
                <a:cs typeface="Consolas" panose="020B0609020204030204" pitchFamily="49" charset="0"/>
              </a:rPr>
              <a:t>Type </a:t>
            </a:r>
            <a:r>
              <a:rPr lang="en-CA" sz="1400" smtClean="0">
                <a:latin typeface="Consolas" panose="020B0609020204030204" pitchFamily="49" charset="0"/>
                <a:cs typeface="Consolas" panose="020B0609020204030204" pitchFamily="49" charset="0"/>
              </a:rPr>
              <a:t>value() </a:t>
            </a:r>
            <a:r>
              <a:rPr lang="en-CA" sz="1400" dirty="0" err="1" smtClean="0">
                <a:latin typeface="Consolas" panose="020B0609020204030204" pitchFamily="49" charset="0"/>
                <a:cs typeface="Consolas" panose="020B0609020204030204" pitchFamily="49" charset="0"/>
              </a:rPr>
              <a:t>const</a:t>
            </a:r>
            <a:r>
              <a:rPr lang="en-CA" sz="1400" dirty="0" smtClean="0">
                <a:latin typeface="Consolas" panose="020B0609020204030204" pitchFamily="49" charset="0"/>
                <a:cs typeface="Consolas" panose="020B0609020204030204" pitchFamily="49" charset="0"/>
              </a:rPr>
              <a:t>;</a:t>
            </a:r>
          </a:p>
          <a:p>
            <a:pPr marL="1160463" lvl="2" indent="-360363">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next() </a:t>
            </a:r>
            <a:r>
              <a:rPr lang="en-CA" sz="1400" dirty="0" err="1" smtClean="0">
                <a:latin typeface="Consolas" panose="020B0609020204030204" pitchFamily="49" charset="0"/>
                <a:cs typeface="Consolas" panose="020B0609020204030204" pitchFamily="49" charset="0"/>
              </a:rPr>
              <a:t>const</a:t>
            </a:r>
            <a:r>
              <a:rPr lang="en-CA" sz="1400" dirty="0" smtClean="0">
                <a:latin typeface="Consolas" panose="020B0609020204030204" pitchFamily="49" charset="0"/>
                <a:cs typeface="Consolas" panose="020B0609020204030204" pitchFamily="49" charset="0"/>
              </a:rPr>
              <a:t>;</a:t>
            </a:r>
          </a:p>
          <a:p>
            <a:pPr marL="1160463" lvl="2" indent="-360363">
              <a:buNone/>
            </a:pPr>
            <a:r>
              <a:rPr lang="en-CA" sz="1400" dirty="0" smtClean="0">
                <a:latin typeface="Consolas" panose="020B0609020204030204" pitchFamily="49" charset="0"/>
                <a:cs typeface="Consolas" panose="020B0609020204030204" pitchFamily="49" charset="0"/>
              </a:rPr>
              <a:t>		};</a:t>
            </a:r>
          </a:p>
          <a:p>
            <a:pPr marL="360363" indent="-360363">
              <a:buNone/>
            </a:pPr>
            <a:endParaRPr lang="en-CA" dirty="0"/>
          </a:p>
        </p:txBody>
      </p:sp>
    </p:spTree>
    <p:extLst>
      <p:ext uri="{BB962C8B-B14F-4D97-AF65-F5344CB8AC3E}">
        <p14:creationId xmlns:p14="http://schemas.microsoft.com/office/powerpoint/2010/main" val="21010365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Now, memory allocation is done once in the constructor:</a:t>
            </a:r>
          </a:p>
          <a:p>
            <a:pPr marL="457200" lvl="1" indent="0">
              <a:buNone/>
            </a:pPr>
            <a:endParaRPr lang="en-CA" sz="1200" dirty="0" smtClean="0">
              <a:latin typeface="Consolas" panose="020B0609020204030204" pitchFamily="49" charset="0"/>
              <a:cs typeface="Consolas" panose="020B0609020204030204" pitchFamily="49" charset="0"/>
            </a:endParaRPr>
          </a:p>
          <a:p>
            <a:pPr marL="457200" lvl="1" indent="0">
              <a:buNone/>
            </a:pPr>
            <a:r>
              <a:rPr lang="en-CA" sz="1400" dirty="0">
                <a:latin typeface="Consolas" panose="020B0609020204030204" pitchFamily="49" charset="0"/>
                <a:cs typeface="Consolas" panose="020B0609020204030204" pitchFamily="49" charset="0"/>
              </a:rPr>
              <a:t>template &lt;typename Type&gt;</a:t>
            </a:r>
          </a:p>
          <a:p>
            <a:pPr marL="457200" lvl="1" indent="0">
              <a:buNone/>
            </a:pPr>
            <a:r>
              <a:rPr lang="en-CA" sz="1400" dirty="0" smtClean="0">
                <a:latin typeface="Consolas" panose="020B0609020204030204" pitchFamily="49" charset="0"/>
                <a:cs typeface="Consolas" panose="020B0609020204030204" pitchFamily="49" charset="0"/>
              </a:rPr>
              <a:t>class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 {</a:t>
            </a:r>
          </a:p>
          <a:p>
            <a:pPr marL="457200" lvl="1"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private:</a:t>
            </a:r>
          </a:p>
          <a:p>
            <a:pPr marL="457200" lvl="1"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list_capacity</a:t>
            </a:r>
            <a:r>
              <a:rPr lang="en-CA" sz="1400" dirty="0" smtClean="0">
                <a:latin typeface="Consolas" panose="020B0609020204030204" pitchFamily="49" charset="0"/>
                <a:cs typeface="Consolas" panose="020B0609020204030204" pitchFamily="49" charset="0"/>
              </a:rPr>
              <a:t>;</a:t>
            </a:r>
          </a:p>
          <a:p>
            <a:pPr marL="457200" lvl="1" indent="0">
              <a:buNone/>
            </a:pP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457200" lvl="1" indent="0">
              <a:buNone/>
            </a:pP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list_tail</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457200" lvl="1" indent="0">
              <a:buNone/>
            </a:pP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list_size</a:t>
            </a:r>
            <a:r>
              <a:rPr lang="en-CA" sz="1400" dirty="0" smtClean="0">
                <a:latin typeface="Consolas" panose="020B0609020204030204" pitchFamily="49" charset="0"/>
                <a:cs typeface="Consolas" panose="020B0609020204030204" pitchFamily="49" charset="0"/>
              </a:rPr>
              <a:t>;</a:t>
            </a:r>
            <a:endParaRPr lang="en-CA" sz="1400" dirty="0">
              <a:latin typeface="Consolas" panose="020B0609020204030204" pitchFamily="49" charset="0"/>
              <a:cs typeface="Consolas" panose="020B0609020204030204" pitchFamily="49" charset="0"/>
            </a:endParaRPr>
          </a:p>
          <a:p>
            <a:pPr marL="457200" lvl="1" indent="0">
              <a:buNone/>
            </a:pP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Single_node</a:t>
            </a:r>
            <a:r>
              <a:rPr lang="en-CA" sz="1400" dirty="0" smtClean="0">
                <a:latin typeface="Consolas" panose="020B0609020204030204" pitchFamily="49" charset="0"/>
                <a:cs typeface="Consolas" panose="020B0609020204030204" pitchFamily="49" charset="0"/>
              </a:rPr>
              <a:t>&lt;Type&gt; *</a:t>
            </a:r>
            <a:r>
              <a:rPr lang="en-CA" sz="1400" dirty="0" err="1" smtClean="0">
                <a:latin typeface="Consolas" panose="020B0609020204030204" pitchFamily="49" charset="0"/>
                <a:cs typeface="Consolas" panose="020B0609020204030204" pitchFamily="49" charset="0"/>
              </a:rPr>
              <a:t>node_pool</a:t>
            </a:r>
            <a:r>
              <a:rPr lang="en-CA" sz="1400" dirty="0" smtClean="0">
                <a:latin typeface="Consolas" panose="020B0609020204030204" pitchFamily="49" charset="0"/>
                <a:cs typeface="Consolas" panose="020B0609020204030204" pitchFamily="49" charset="0"/>
              </a:rPr>
              <a:t>;</a:t>
            </a:r>
          </a:p>
          <a:p>
            <a:pPr marL="457200" lvl="1" indent="0">
              <a:buNone/>
            </a:pPr>
            <a:endParaRPr lang="en-CA" sz="1400" dirty="0">
              <a:latin typeface="Consolas" panose="020B0609020204030204" pitchFamily="49" charset="0"/>
              <a:cs typeface="Consolas" panose="020B0609020204030204" pitchFamily="49" charset="0"/>
            </a:endParaRPr>
          </a:p>
          <a:p>
            <a:pPr marL="457200" lvl="1" indent="0">
              <a:buNone/>
            </a:pP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static </a:t>
            </a:r>
            <a:r>
              <a:rPr lang="en-CA" sz="1400" dirty="0" err="1">
                <a:latin typeface="Consolas" panose="020B0609020204030204" pitchFamily="49" charset="0"/>
                <a:cs typeface="Consolas" panose="020B0609020204030204" pitchFamily="49" charset="0"/>
              </a:rPr>
              <a:t>const</a:t>
            </a:r>
            <a:r>
              <a:rPr lang="en-CA" sz="1400" dirty="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NULL;</a:t>
            </a:r>
            <a:endParaRPr lang="en-CA" sz="1400" dirty="0">
              <a:latin typeface="Consolas" panose="020B0609020204030204" pitchFamily="49" charset="0"/>
              <a:cs typeface="Consolas" panose="020B0609020204030204" pitchFamily="49" charset="0"/>
            </a:endParaRPr>
          </a:p>
          <a:p>
            <a:pPr marL="457200" lvl="1" indent="0">
              <a:buNone/>
            </a:pPr>
            <a:r>
              <a:rPr lang="en-CA" sz="1400" dirty="0" smtClean="0">
                <a:latin typeface="Consolas" panose="020B0609020204030204" pitchFamily="49" charset="0"/>
                <a:cs typeface="Consolas" panose="020B0609020204030204" pitchFamily="49" charset="0"/>
              </a:rPr>
              <a:t>    public:</a:t>
            </a:r>
          </a:p>
          <a:p>
            <a:pPr marL="457200" lvl="1"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 16 );</a:t>
            </a:r>
          </a:p>
          <a:p>
            <a:pPr marL="457200" lvl="1" indent="0">
              <a:buNone/>
            </a:pP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 member functions</a:t>
            </a:r>
          </a:p>
          <a:p>
            <a:pPr marL="457200" lvl="1" indent="0">
              <a:buNone/>
            </a:pPr>
            <a:r>
              <a:rPr lang="en-CA" sz="1400" dirty="0" smtClean="0">
                <a:latin typeface="Consolas" panose="020B0609020204030204" pitchFamily="49" charset="0"/>
                <a:cs typeface="Consolas" panose="020B0609020204030204" pitchFamily="49" charset="0"/>
              </a:rPr>
              <a:t>};</a:t>
            </a:r>
          </a:p>
          <a:p>
            <a:pPr marL="457200" lvl="1" indent="0">
              <a:buNone/>
            </a:pPr>
            <a:endParaRPr lang="en-CA" sz="1400" dirty="0">
              <a:latin typeface="Consolas" panose="020B0609020204030204" pitchFamily="49" charset="0"/>
              <a:cs typeface="Consolas" panose="020B0609020204030204" pitchFamily="49" charset="0"/>
            </a:endParaRPr>
          </a:p>
          <a:p>
            <a:pPr marL="457200" lvl="1" indent="0">
              <a:buNone/>
            </a:pPr>
            <a:r>
              <a:rPr lang="en-CA" sz="1400" dirty="0" err="1" smtClean="0">
                <a:latin typeface="Consolas" panose="020B0609020204030204" pitchFamily="49" charset="0"/>
                <a:cs typeface="Consolas" panose="020B0609020204030204" pitchFamily="49" charset="0"/>
              </a:rPr>
              <a:t>const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int</a:t>
            </a:r>
            <a:r>
              <a:rPr lang="en-CA" sz="1400" dirty="0" smtClean="0">
                <a:latin typeface="Consolas" panose="020B0609020204030204" pitchFamily="49" charset="0"/>
                <a:cs typeface="Consolas" panose="020B0609020204030204" pitchFamily="49" charset="0"/>
              </a:rPr>
              <a:t> </a:t>
            </a:r>
            <a:r>
              <a:rPr lang="en-CA" sz="1400" dirty="0" err="1" smtClean="0">
                <a:latin typeface="Consolas" panose="020B0609020204030204" pitchFamily="49" charset="0"/>
                <a:cs typeface="Consolas" panose="020B0609020204030204" pitchFamily="49" charset="0"/>
              </a:rPr>
              <a:t>Single_list</a:t>
            </a:r>
            <a:r>
              <a:rPr lang="en-CA" sz="1400" dirty="0" smtClean="0">
                <a:latin typeface="Consolas" panose="020B0609020204030204" pitchFamily="49" charset="0"/>
                <a:cs typeface="Consolas" panose="020B0609020204030204" pitchFamily="49" charset="0"/>
              </a:rPr>
              <a:t>::NULLPTR = -1;</a:t>
            </a:r>
          </a:p>
        </p:txBody>
      </p:sp>
      <p:sp>
        <p:nvSpPr>
          <p:cNvPr id="7" name="Rectangle 6"/>
          <p:cNvSpPr/>
          <p:nvPr/>
        </p:nvSpPr>
        <p:spPr>
          <a:xfrm>
            <a:off x="4936074" y="3537934"/>
            <a:ext cx="4148660" cy="2031325"/>
          </a:xfrm>
          <a:prstGeom prst="rect">
            <a:avLst/>
          </a:prstGeom>
        </p:spPr>
        <p:txBody>
          <a:bodyPr wrap="square">
            <a:spAutoFit/>
          </a:bodyPr>
          <a:lstStyle/>
          <a:p>
            <a:r>
              <a:rPr lang="en-CA" sz="1400" dirty="0" smtClean="0">
                <a:latin typeface="Consolas" panose="020B0609020204030204" pitchFamily="49" charset="0"/>
                <a:cs typeface="Consolas" panose="020B0609020204030204" pitchFamily="49" charset="0"/>
              </a:rPr>
              <a:t>template </a:t>
            </a:r>
            <a:r>
              <a:rPr lang="en-CA" sz="1400" dirty="0">
                <a:latin typeface="Consolas" panose="020B0609020204030204" pitchFamily="49" charset="0"/>
                <a:cs typeface="Consolas" panose="020B0609020204030204" pitchFamily="49" charset="0"/>
              </a:rPr>
              <a:t>&lt;typename Type&gt;</a:t>
            </a:r>
          </a:p>
          <a:p>
            <a:r>
              <a:rPr lang="en-CA" sz="1400" dirty="0" err="1">
                <a:latin typeface="Consolas" panose="020B0609020204030204" pitchFamily="49" charset="0"/>
                <a:cs typeface="Consolas" panose="020B0609020204030204" pitchFamily="49" charset="0"/>
              </a:rPr>
              <a:t>Single_list</a:t>
            </a:r>
            <a:r>
              <a:rPr lang="en-CA" sz="1400" dirty="0">
                <a:latin typeface="Consolas" panose="020B0609020204030204" pitchFamily="49" charset="0"/>
                <a:cs typeface="Consolas" panose="020B0609020204030204" pitchFamily="49" charset="0"/>
              </a:rPr>
              <a:t>&lt;Type&gt;::</a:t>
            </a:r>
            <a:r>
              <a:rPr lang="en-CA" sz="1400" dirty="0" err="1">
                <a:latin typeface="Consolas" panose="020B0609020204030204" pitchFamily="49" charset="0"/>
                <a:cs typeface="Consolas" panose="020B0609020204030204" pitchFamily="49" charset="0"/>
              </a:rPr>
              <a:t>Single_list</a:t>
            </a: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int</a:t>
            </a:r>
            <a:r>
              <a:rPr lang="en-CA" sz="1400" dirty="0">
                <a:latin typeface="Consolas" panose="020B0609020204030204" pitchFamily="49" charset="0"/>
                <a:cs typeface="Consolas" panose="020B0609020204030204" pitchFamily="49" charset="0"/>
              </a:rPr>
              <a:t> n ):</a:t>
            </a:r>
          </a:p>
          <a:p>
            <a:r>
              <a:rPr lang="en-CA" sz="1400" dirty="0" err="1">
                <a:latin typeface="Consolas" panose="020B0609020204030204" pitchFamily="49" charset="0"/>
                <a:cs typeface="Consolas" panose="020B0609020204030204" pitchFamily="49" charset="0"/>
              </a:rPr>
              <a:t>list_capacity</a:t>
            </a:r>
            <a:r>
              <a:rPr lang="en-CA" sz="1400" dirty="0">
                <a:latin typeface="Consolas" panose="020B0609020204030204" pitchFamily="49" charset="0"/>
                <a:cs typeface="Consolas" panose="020B0609020204030204" pitchFamily="49" charset="0"/>
              </a:rPr>
              <a:t>( </a:t>
            </a:r>
            <a:r>
              <a:rPr lang="en-CA" sz="1400" dirty="0" err="1">
                <a:latin typeface="Consolas" panose="020B0609020204030204" pitchFamily="49" charset="0"/>
                <a:cs typeface="Consolas" panose="020B0609020204030204" pitchFamily="49" charset="0"/>
              </a:rPr>
              <a:t>std</a:t>
            </a:r>
            <a:r>
              <a:rPr lang="en-CA" sz="1400" dirty="0">
                <a:latin typeface="Consolas" panose="020B0609020204030204" pitchFamily="49" charset="0"/>
                <a:cs typeface="Consolas" panose="020B0609020204030204" pitchFamily="49" charset="0"/>
              </a:rPr>
              <a:t>::max( 1, n ) ),</a:t>
            </a:r>
          </a:p>
          <a:p>
            <a:r>
              <a:rPr lang="en-CA" sz="1400" dirty="0" err="1">
                <a:latin typeface="Consolas" panose="020B0609020204030204" pitchFamily="49" charset="0"/>
                <a:cs typeface="Consolas" panose="020B0609020204030204" pitchFamily="49" charset="0"/>
              </a:rPr>
              <a:t>list_head</a:t>
            </a:r>
            <a:r>
              <a:rPr lang="en-CA" sz="1400" dirty="0" smtClean="0">
                <a:latin typeface="Consolas" panose="020B0609020204030204" pitchFamily="49" charset="0"/>
                <a:cs typeface="Consolas" panose="020B0609020204030204" pitchFamily="49" charset="0"/>
              </a:rPr>
              <a:t>( NULL</a:t>
            </a:r>
            <a:r>
              <a:rPr lang="en-CA" sz="1400" dirty="0">
                <a:latin typeface="Consolas" panose="020B0609020204030204" pitchFamily="49" charset="0"/>
                <a:cs typeface="Consolas" panose="020B0609020204030204" pitchFamily="49" charset="0"/>
              </a:rPr>
              <a:t>PTR</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a:t>
            </a:r>
          </a:p>
          <a:p>
            <a:r>
              <a:rPr lang="en-CA" sz="1400" dirty="0" err="1">
                <a:latin typeface="Consolas" panose="020B0609020204030204" pitchFamily="49" charset="0"/>
                <a:cs typeface="Consolas" panose="020B0609020204030204" pitchFamily="49" charset="0"/>
              </a:rPr>
              <a:t>list_tail</a:t>
            </a:r>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NULL</a:t>
            </a:r>
            <a:r>
              <a:rPr lang="en-CA" sz="1400" dirty="0">
                <a:latin typeface="Consolas" panose="020B0609020204030204" pitchFamily="49" charset="0"/>
                <a:cs typeface="Consolas" panose="020B0609020204030204" pitchFamily="49" charset="0"/>
              </a:rPr>
              <a:t>PTR</a:t>
            </a:r>
            <a:r>
              <a:rPr lang="en-CA" sz="1400" dirty="0" smtClean="0">
                <a:latin typeface="Consolas" panose="020B0609020204030204" pitchFamily="49" charset="0"/>
                <a:cs typeface="Consolas" panose="020B0609020204030204" pitchFamily="49" charset="0"/>
              </a:rPr>
              <a:t> </a:t>
            </a:r>
            <a:r>
              <a:rPr lang="en-CA" sz="1400" dirty="0">
                <a:latin typeface="Consolas" panose="020B0609020204030204" pitchFamily="49" charset="0"/>
                <a:cs typeface="Consolas" panose="020B0609020204030204" pitchFamily="49" charset="0"/>
              </a:rPr>
              <a:t>),</a:t>
            </a:r>
          </a:p>
          <a:p>
            <a:r>
              <a:rPr lang="en-CA" sz="1400" dirty="0" err="1">
                <a:latin typeface="Consolas" panose="020B0609020204030204" pitchFamily="49" charset="0"/>
                <a:cs typeface="Consolas" panose="020B0609020204030204" pitchFamily="49" charset="0"/>
              </a:rPr>
              <a:t>list_size</a:t>
            </a:r>
            <a:r>
              <a:rPr lang="en-CA" sz="1400" dirty="0">
                <a:latin typeface="Consolas" panose="020B0609020204030204" pitchFamily="49" charset="0"/>
                <a:cs typeface="Consolas" panose="020B0609020204030204" pitchFamily="49" charset="0"/>
              </a:rPr>
              <a:t>( 0 </a:t>
            </a:r>
            <a:r>
              <a:rPr lang="en-CA" sz="1400" dirty="0" smtClean="0">
                <a:latin typeface="Consolas" panose="020B0609020204030204" pitchFamily="49" charset="0"/>
                <a:cs typeface="Consolas" panose="020B0609020204030204" pitchFamily="49" charset="0"/>
              </a:rPr>
              <a:t>),</a:t>
            </a:r>
          </a:p>
          <a:p>
            <a:r>
              <a:rPr lang="en-CA" sz="1400" dirty="0" err="1" smtClean="0">
                <a:latin typeface="Consolas" panose="020B0609020204030204" pitchFamily="49" charset="0"/>
                <a:cs typeface="Consolas" panose="020B0609020204030204" pitchFamily="49" charset="0"/>
              </a:rPr>
              <a:t>node_pool</a:t>
            </a:r>
            <a:r>
              <a:rPr lang="en-CA" sz="1400" dirty="0" smtClean="0">
                <a:latin typeface="Consolas" panose="020B0609020204030204" pitchFamily="49" charset="0"/>
                <a:cs typeface="Consolas" panose="020B0609020204030204" pitchFamily="49" charset="0"/>
              </a:rPr>
              <a:t>( new </a:t>
            </a:r>
            <a:r>
              <a:rPr lang="en-CA" sz="1400" dirty="0" err="1">
                <a:latin typeface="Consolas" panose="020B0609020204030204" pitchFamily="49" charset="0"/>
                <a:cs typeface="Consolas" panose="020B0609020204030204" pitchFamily="49" charset="0"/>
              </a:rPr>
              <a:t>Single_node</a:t>
            </a:r>
            <a:r>
              <a:rPr lang="en-CA" sz="1400" dirty="0">
                <a:latin typeface="Consolas" panose="020B0609020204030204" pitchFamily="49" charset="0"/>
                <a:cs typeface="Consolas" panose="020B0609020204030204" pitchFamily="49" charset="0"/>
              </a:rPr>
              <a:t>&lt;Type&gt;[n</a:t>
            </a:r>
            <a:r>
              <a:rPr lang="en-CA" sz="1400" dirty="0" smtClean="0">
                <a:latin typeface="Consolas" panose="020B0609020204030204" pitchFamily="49" charset="0"/>
                <a:cs typeface="Consolas" panose="020B0609020204030204" pitchFamily="49" charset="0"/>
              </a:rPr>
              <a:t>] ) {</a:t>
            </a:r>
          </a:p>
          <a:p>
            <a:r>
              <a:rPr lang="en-CA" sz="1400" dirty="0">
                <a:latin typeface="Consolas" panose="020B0609020204030204" pitchFamily="49" charset="0"/>
                <a:cs typeface="Consolas" panose="020B0609020204030204" pitchFamily="49" charset="0"/>
              </a:rPr>
              <a:t> </a:t>
            </a:r>
            <a:r>
              <a:rPr lang="en-CA" sz="1400" dirty="0" smtClean="0">
                <a:latin typeface="Consolas" panose="020B0609020204030204" pitchFamily="49" charset="0"/>
                <a:cs typeface="Consolas" panose="020B0609020204030204" pitchFamily="49" charset="0"/>
              </a:rPr>
              <a:t>   // Empty constructor</a:t>
            </a:r>
            <a:endParaRPr lang="en-CA" sz="1400" dirty="0">
              <a:latin typeface="Consolas" panose="020B0609020204030204" pitchFamily="49" charset="0"/>
              <a:cs typeface="Consolas" panose="020B0609020204030204" pitchFamily="49" charset="0"/>
            </a:endParaRPr>
          </a:p>
          <a:p>
            <a:r>
              <a:rPr lang="en-CA" sz="1400" dirty="0">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80165881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Question:  how do you track unused nodes?</a:t>
            </a:r>
          </a:p>
          <a:p>
            <a:pPr lvl="1"/>
            <a:r>
              <a:rPr lang="en-CA" dirty="0" smtClean="0"/>
              <a:t>We could keep a separate container (a stack) which contains the indices of all unused nodes</a:t>
            </a:r>
          </a:p>
          <a:p>
            <a:pPr lvl="1"/>
            <a:endParaRPr lang="en-CA" dirty="0" smtClean="0"/>
          </a:p>
        </p:txBody>
      </p:sp>
      <p:graphicFrame>
        <p:nvGraphicFramePr>
          <p:cNvPr id="5" name="Table 4"/>
          <p:cNvGraphicFramePr>
            <a:graphicFrameLocks noGrp="1"/>
          </p:cNvGraphicFramePr>
          <p:nvPr>
            <p:extLst>
              <p:ext uri="{D42A27DB-BD31-4B8C-83A1-F6EECF244321}">
                <p14:modId xmlns:p14="http://schemas.microsoft.com/office/powerpoint/2010/main" val="4110907205"/>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1" dirty="0" smtClean="0">
                          <a:solidFill>
                            <a:srgbClr val="FF0000"/>
                          </a:solidFill>
                          <a:latin typeface="Consolas" panose="020B0609020204030204" pitchFamily="49" charset="0"/>
                          <a:cs typeface="Consolas" panose="020B0609020204030204" pitchFamily="49" charset="0"/>
                        </a:rPr>
                        <a:t>1</a:t>
                      </a:r>
                      <a:endParaRPr lang="en-CA" sz="1600" b="1"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1" dirty="0" smtClean="0">
                          <a:solidFill>
                            <a:srgbClr val="FF0000"/>
                          </a:solidFill>
                          <a:latin typeface="Consolas" panose="020B0609020204030204" pitchFamily="49" charset="0"/>
                          <a:cs typeface="Consolas" panose="020B0609020204030204" pitchFamily="49" charset="0"/>
                        </a:rPr>
                        <a:t>4</a:t>
                      </a:r>
                      <a:endParaRPr lang="en-CA" sz="1600" b="1"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1" dirty="0" smtClean="0">
                          <a:solidFill>
                            <a:srgbClr val="FF0000"/>
                          </a:solidFill>
                          <a:latin typeface="Consolas" panose="020B0609020204030204" pitchFamily="49" charset="0"/>
                          <a:cs typeface="Consolas" panose="020B0609020204030204" pitchFamily="49" charset="0"/>
                        </a:rPr>
                        <a:t>7</a:t>
                      </a:r>
                      <a:endParaRPr lang="en-CA" sz="1600" b="1" dirty="0">
                        <a:solidFill>
                          <a:srgbClr val="FF0000"/>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r>
                        <a:rPr lang="en-CA" sz="2000" dirty="0" smtClean="0">
                          <a:latin typeface="Consolas" panose="020B0609020204030204" pitchFamily="49" charset="0"/>
                          <a:cs typeface="Consolas" panose="020B0609020204030204" pitchFamily="49" charset="0"/>
                        </a:rPr>
                        <a:t>A</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E</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P</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S</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C</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0</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2</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2182969"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5;</a:t>
            </a: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2;</a:t>
            </a:r>
          </a:p>
        </p:txBody>
      </p:sp>
      <p:graphicFrame>
        <p:nvGraphicFramePr>
          <p:cNvPr id="8" name="Table 7"/>
          <p:cNvGraphicFramePr>
            <a:graphicFrameLocks noGrp="1"/>
          </p:cNvGraphicFramePr>
          <p:nvPr>
            <p:extLst>
              <p:ext uri="{D42A27DB-BD31-4B8C-83A1-F6EECF244321}">
                <p14:modId xmlns:p14="http://schemas.microsoft.com/office/powerpoint/2010/main" val="529132036"/>
              </p:ext>
            </p:extLst>
          </p:nvPr>
        </p:nvGraphicFramePr>
        <p:xfrm>
          <a:off x="5206636" y="5662879"/>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1" dirty="0" smtClean="0">
                          <a:solidFill>
                            <a:srgbClr val="FF0000"/>
                          </a:solidFill>
                          <a:latin typeface="Consolas" panose="020B0609020204030204" pitchFamily="49" charset="0"/>
                          <a:cs typeface="Consolas" panose="020B0609020204030204" pitchFamily="49" charset="0"/>
                        </a:rPr>
                        <a:t>7</a:t>
                      </a:r>
                      <a:endParaRPr lang="en-CA" sz="2000" b="1"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1" dirty="0" smtClean="0">
                          <a:solidFill>
                            <a:srgbClr val="FF0000"/>
                          </a:solidFill>
                          <a:latin typeface="Consolas" panose="020B0609020204030204" pitchFamily="49" charset="0"/>
                          <a:cs typeface="Consolas" panose="020B0609020204030204" pitchFamily="49" charset="0"/>
                        </a:rPr>
                        <a:t>1</a:t>
                      </a:r>
                      <a:endParaRPr lang="en-CA" sz="2000" b="1"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1" dirty="0" smtClean="0">
                          <a:solidFill>
                            <a:srgbClr val="FF0000"/>
                          </a:solidFill>
                          <a:latin typeface="Consolas" panose="020B0609020204030204" pitchFamily="49" charset="0"/>
                          <a:cs typeface="Consolas" panose="020B0609020204030204" pitchFamily="49" charset="0"/>
                        </a:rPr>
                        <a:t>4</a:t>
                      </a:r>
                      <a:endParaRPr lang="en-CA" sz="2000" b="1" dirty="0">
                        <a:solidFill>
                          <a:srgbClr val="FF0000"/>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5248144"/>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3;</a:t>
            </a:r>
            <a:endParaRPr lang="en-CA" sz="1600" dirty="0">
              <a:latin typeface="Consolas" panose="020B0609020204030204" pitchFamily="49" charset="0"/>
              <a:cs typeface="Consolas" panose="020B0609020204030204" pitchFamily="49" charset="0"/>
            </a:endParaRPr>
          </a:p>
        </p:txBody>
      </p:sp>
      <p:sp>
        <p:nvSpPr>
          <p:cNvPr id="10" name="Arc 9"/>
          <p:cNvSpPr/>
          <p:nvPr/>
        </p:nvSpPr>
        <p:spPr>
          <a:xfrm flipV="1">
            <a:off x="2192867" y="3589831"/>
            <a:ext cx="1989664" cy="1041400"/>
          </a:xfrm>
          <a:prstGeom prst="arc">
            <a:avLst>
              <a:gd name="adj1" fmla="val 11166242"/>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1" name="Arc 10"/>
          <p:cNvSpPr/>
          <p:nvPr/>
        </p:nvSpPr>
        <p:spPr>
          <a:xfrm flipV="1">
            <a:off x="4673600" y="3581358"/>
            <a:ext cx="1337854" cy="1041400"/>
          </a:xfrm>
          <a:prstGeom prst="arc">
            <a:avLst>
              <a:gd name="adj1" fmla="val 11726310"/>
              <a:gd name="adj2" fmla="val 20941460"/>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2" name="Arc 11"/>
          <p:cNvSpPr/>
          <p:nvPr/>
        </p:nvSpPr>
        <p:spPr>
          <a:xfrm rot="10800000" flipH="1" flipV="1">
            <a:off x="-126994" y="2820822"/>
            <a:ext cx="6392327" cy="1781885"/>
          </a:xfrm>
          <a:prstGeom prst="arc">
            <a:avLst>
              <a:gd name="adj1" fmla="val 15563372"/>
              <a:gd name="adj2" fmla="val 21512539"/>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3" name="Arc 12"/>
          <p:cNvSpPr/>
          <p:nvPr/>
        </p:nvSpPr>
        <p:spPr>
          <a:xfrm rot="11101707" flipH="1" flipV="1">
            <a:off x="2125337" y="3015414"/>
            <a:ext cx="1336387" cy="1351953"/>
          </a:xfrm>
          <a:prstGeom prst="arc">
            <a:avLst>
              <a:gd name="adj1" fmla="val 16410316"/>
              <a:gd name="adj2" fmla="val 21305972"/>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4" name="Arc 13"/>
          <p:cNvSpPr/>
          <p:nvPr/>
        </p:nvSpPr>
        <p:spPr>
          <a:xfrm flipH="1" flipV="1">
            <a:off x="2074324" y="2717745"/>
            <a:ext cx="4978408" cy="2497681"/>
          </a:xfrm>
          <a:prstGeom prst="arc">
            <a:avLst>
              <a:gd name="adj1" fmla="val 11166242"/>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15" name="Arc 14"/>
          <p:cNvSpPr/>
          <p:nvPr/>
        </p:nvSpPr>
        <p:spPr>
          <a:xfrm flipV="1">
            <a:off x="3894668" y="3308284"/>
            <a:ext cx="2946410" cy="1483808"/>
          </a:xfrm>
          <a:prstGeom prst="arc">
            <a:avLst>
              <a:gd name="adj1" fmla="val 11166349"/>
              <a:gd name="adj2" fmla="val 21169482"/>
            </a:avLst>
          </a:prstGeom>
          <a:ln w="28575">
            <a:solidFill>
              <a:schemeClr val="tx1"/>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Tree>
    <p:extLst>
      <p:ext uri="{BB962C8B-B14F-4D97-AF65-F5344CB8AC3E}">
        <p14:creationId xmlns:p14="http://schemas.microsoft.com/office/powerpoint/2010/main" val="411516319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A solution</a:t>
            </a:r>
            <a:endParaRPr lang="en-CA" dirty="0"/>
          </a:p>
        </p:txBody>
      </p:sp>
      <p:sp>
        <p:nvSpPr>
          <p:cNvPr id="3" name="Content Placeholder 2"/>
          <p:cNvSpPr>
            <a:spLocks noGrp="1"/>
          </p:cNvSpPr>
          <p:nvPr>
            <p:ph idx="1"/>
          </p:nvPr>
        </p:nvSpPr>
        <p:spPr/>
        <p:txBody>
          <a:bodyPr/>
          <a:lstStyle/>
          <a:p>
            <a:pPr marL="360363" indent="-360363">
              <a:buNone/>
            </a:pPr>
            <a:r>
              <a:rPr lang="en-CA" dirty="0" smtClean="0"/>
              <a:t>	The stack would be initialized with all the entries</a:t>
            </a:r>
          </a:p>
          <a:p>
            <a:pPr lvl="1"/>
            <a:endParaRPr lang="en-CA" dirty="0" smtClean="0"/>
          </a:p>
        </p:txBody>
      </p:sp>
      <p:graphicFrame>
        <p:nvGraphicFramePr>
          <p:cNvPr id="5" name="Table 4"/>
          <p:cNvGraphicFramePr>
            <a:graphicFrameLocks noGrp="1"/>
          </p:cNvGraphicFramePr>
          <p:nvPr>
            <p:extLst>
              <p:ext uri="{D42A27DB-BD31-4B8C-83A1-F6EECF244321}">
                <p14:modId xmlns:p14="http://schemas.microsoft.com/office/powerpoint/2010/main" val="1238127898"/>
              </p:ext>
            </p:extLst>
          </p:nvPr>
        </p:nvGraphicFramePr>
        <p:xfrm>
          <a:off x="1498242" y="3278950"/>
          <a:ext cx="6909160" cy="1036320"/>
        </p:xfrm>
        <a:graphic>
          <a:graphicData uri="http://schemas.openxmlformats.org/drawingml/2006/table">
            <a:tbl>
              <a:tblPr firstRow="1" bandRow="1">
                <a:tableStyleId>{2D5ABB26-0587-4C30-8999-92F81FD0307C}</a:tableStyleId>
              </a:tblPr>
              <a:tblGrid>
                <a:gridCol w="863645"/>
                <a:gridCol w="863645"/>
                <a:gridCol w="863645"/>
                <a:gridCol w="863645"/>
                <a:gridCol w="863645"/>
                <a:gridCol w="863645"/>
                <a:gridCol w="863645"/>
                <a:gridCol w="863645"/>
              </a:tblGrid>
              <a:tr h="174749">
                <a:tc>
                  <a:txBody>
                    <a:bodyPr/>
                    <a:lstStyle/>
                    <a:p>
                      <a:r>
                        <a:rPr lang="en-CA" sz="1600" b="0" dirty="0" smtClean="0">
                          <a:solidFill>
                            <a:schemeClr val="tx1"/>
                          </a:solidFill>
                          <a:latin typeface="Consolas" panose="020B0609020204030204" pitchFamily="49" charset="0"/>
                          <a:cs typeface="Consolas" panose="020B0609020204030204" pitchFamily="49" charset="0"/>
                        </a:rPr>
                        <a:t>0</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1</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2</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3</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4</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5</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6</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b="0" dirty="0" smtClean="0">
                          <a:solidFill>
                            <a:schemeClr val="tx1"/>
                          </a:solidFill>
                          <a:latin typeface="Consolas" panose="020B0609020204030204" pitchFamily="49" charset="0"/>
                          <a:cs typeface="Consolas" panose="020B0609020204030204" pitchFamily="49" charset="0"/>
                        </a:rPr>
                        <a:t>7</a:t>
                      </a:r>
                      <a:endParaRPr lang="en-CA" sz="1600" b="0" dirty="0">
                        <a:solidFill>
                          <a:schemeClr val="tx1"/>
                        </a:solidFill>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r h="283967">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1600" dirty="0">
                        <a:latin typeface="Consolas" panose="020B0609020204030204" pitchFamily="49" charset="0"/>
                        <a:cs typeface="Consolas" panose="020B0609020204030204" pitchFamily="49" charset="0"/>
                      </a:endParaRPr>
                    </a:p>
                  </a:txBody>
                  <a:tcPr marL="0" marR="0" marT="0" marB="0" anchor="ct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6" name="Rectangle 5"/>
          <p:cNvSpPr/>
          <p:nvPr/>
        </p:nvSpPr>
        <p:spPr>
          <a:xfrm>
            <a:off x="1194515" y="2640377"/>
            <a:ext cx="3174285" cy="584775"/>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list_head</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a:p>
            <a:pPr marL="360363" indent="-360363">
              <a:buNone/>
            </a:pPr>
            <a:r>
              <a:rPr lang="en-CA" sz="1600" dirty="0" err="1" smtClean="0">
                <a:latin typeface="Consolas" panose="020B0609020204030204" pitchFamily="49" charset="0"/>
                <a:cs typeface="Consolas" panose="020B0609020204030204" pitchFamily="49" charset="0"/>
              </a:rPr>
              <a:t>list_tail</a:t>
            </a:r>
            <a:r>
              <a:rPr lang="en-CA" sz="1600" dirty="0" smtClean="0">
                <a:latin typeface="Consolas" panose="020B0609020204030204" pitchFamily="49" charset="0"/>
                <a:cs typeface="Consolas" panose="020B0609020204030204" pitchFamily="49" charset="0"/>
              </a:rPr>
              <a:t> </a:t>
            </a:r>
            <a:r>
              <a:rPr lang="en-CA" sz="1600" dirty="0">
                <a:latin typeface="Consolas" panose="020B0609020204030204" pitchFamily="49" charset="0"/>
                <a:cs typeface="Consolas" panose="020B0609020204030204" pitchFamily="49" charset="0"/>
              </a:rPr>
              <a:t>= </a:t>
            </a:r>
            <a:r>
              <a:rPr lang="en-CA" sz="1600" dirty="0" smtClean="0">
                <a:latin typeface="Consolas" panose="020B0609020204030204" pitchFamily="49" charset="0"/>
                <a:cs typeface="Consolas" panose="020B0609020204030204" pitchFamily="49" charset="0"/>
              </a:rPr>
              <a:t>NULLPTR;</a:t>
            </a:r>
            <a:endParaRPr lang="en-CA" sz="1600" dirty="0">
              <a:latin typeface="Consolas" panose="020B0609020204030204" pitchFamily="49" charset="0"/>
              <a:cs typeface="Consolas" panose="020B0609020204030204" pitchFamily="49" charset="0"/>
            </a:endParaRPr>
          </a:p>
        </p:txBody>
      </p:sp>
      <p:graphicFrame>
        <p:nvGraphicFramePr>
          <p:cNvPr id="8" name="Table 7"/>
          <p:cNvGraphicFramePr>
            <a:graphicFrameLocks noGrp="1"/>
          </p:cNvGraphicFramePr>
          <p:nvPr>
            <p:extLst>
              <p:ext uri="{D42A27DB-BD31-4B8C-83A1-F6EECF244321}">
                <p14:modId xmlns:p14="http://schemas.microsoft.com/office/powerpoint/2010/main" val="2029078082"/>
              </p:ext>
            </p:extLst>
          </p:nvPr>
        </p:nvGraphicFramePr>
        <p:xfrm>
          <a:off x="5206636" y="5662879"/>
          <a:ext cx="3048368" cy="640080"/>
        </p:xfrm>
        <a:graphic>
          <a:graphicData uri="http://schemas.openxmlformats.org/drawingml/2006/table">
            <a:tbl>
              <a:tblPr firstRow="1" bandRow="1">
                <a:tableStyleId>{2D5ABB26-0587-4C30-8999-92F81FD0307C}</a:tableStyleId>
              </a:tblPr>
              <a:tblGrid>
                <a:gridCol w="381046"/>
                <a:gridCol w="381046"/>
                <a:gridCol w="381046"/>
                <a:gridCol w="381046"/>
                <a:gridCol w="381046"/>
                <a:gridCol w="381046"/>
                <a:gridCol w="381046"/>
                <a:gridCol w="381046"/>
              </a:tblGrid>
              <a:tr h="200465">
                <a:tc>
                  <a:txBody>
                    <a:bodyPr/>
                    <a:lstStyle/>
                    <a:p>
                      <a:r>
                        <a:rPr lang="en-CA" sz="1600" dirty="0" smtClean="0">
                          <a:latin typeface="Consolas" panose="020B0609020204030204" pitchFamily="49" charset="0"/>
                          <a:cs typeface="Consolas" panose="020B0609020204030204" pitchFamily="49" charset="0"/>
                        </a:rPr>
                        <a:t>0</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1</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2</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3</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4</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5</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6</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A" sz="1600" dirty="0" smtClean="0">
                          <a:latin typeface="Consolas" panose="020B0609020204030204" pitchFamily="49" charset="0"/>
                          <a:cs typeface="Consolas" panose="020B0609020204030204" pitchFamily="49" charset="0"/>
                        </a:rPr>
                        <a:t>7</a:t>
                      </a:r>
                      <a:endParaRPr lang="en-CA" sz="1600" dirty="0">
                        <a:latin typeface="Consolas" panose="020B0609020204030204" pitchFamily="49" charset="0"/>
                        <a:cs typeface="Consolas" panose="020B0609020204030204" pitchFamily="49" charset="0"/>
                      </a:endParaRPr>
                    </a:p>
                  </a:txBody>
                  <a:tcPr marL="0" marR="0" marT="0" marB="0">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lnTlToBr w="12700" cmpd="sng">
                      <a:noFill/>
                      <a:prstDash val="solid"/>
                    </a:lnTlToBr>
                    <a:lnBlToTr w="12700" cmpd="sng">
                      <a:noFill/>
                      <a:prstDash val="solid"/>
                    </a:lnBlToTr>
                  </a:tcPr>
                </a:tc>
              </a:tr>
              <a:tr h="325757">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0</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1</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b="0" dirty="0" smtClean="0">
                          <a:solidFill>
                            <a:schemeClr val="tx1"/>
                          </a:solidFill>
                          <a:latin typeface="Consolas" panose="020B0609020204030204" pitchFamily="49" charset="0"/>
                          <a:cs typeface="Consolas" panose="020B0609020204030204" pitchFamily="49" charset="0"/>
                        </a:rPr>
                        <a:t>2</a:t>
                      </a:r>
                      <a:endParaRPr lang="en-CA" sz="2000" b="0" dirty="0">
                        <a:solidFill>
                          <a:schemeClr val="tx1"/>
                        </a:solidFill>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3</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4</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5</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6</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c>
                  <a:txBody>
                    <a:bodyPr/>
                    <a:lstStyle/>
                    <a:p>
                      <a:pPr algn="ctr"/>
                      <a:r>
                        <a:rPr lang="en-CA" sz="2000" dirty="0" smtClean="0">
                          <a:latin typeface="Consolas" panose="020B0609020204030204" pitchFamily="49" charset="0"/>
                          <a:cs typeface="Consolas" panose="020B0609020204030204" pitchFamily="49" charset="0"/>
                        </a:rPr>
                        <a:t>7</a:t>
                      </a:r>
                      <a:endParaRPr lang="en-CA" sz="2000" dirty="0">
                        <a:latin typeface="Consolas" panose="020B0609020204030204" pitchFamily="49" charset="0"/>
                        <a:cs typeface="Consolas" panose="020B0609020204030204" pitchFamily="49" charset="0"/>
                      </a:endParaRPr>
                    </a:p>
                  </a:txBody>
                  <a:tcPr>
                    <a:lnL w="12700" cap="flat" cmpd="sng" algn="ctr">
                      <a:solidFill>
                        <a:schemeClr val="bg1">
                          <a:lumMod val="65000"/>
                        </a:schemeClr>
                      </a:solidFill>
                      <a:prstDash val="solid"/>
                      <a:round/>
                      <a:headEnd type="none" w="med" len="med"/>
                      <a:tailEnd type="none" w="med" len="med"/>
                    </a:lnL>
                    <a:lnR w="12700" cap="flat" cmpd="sng" algn="ctr">
                      <a:solidFill>
                        <a:schemeClr val="bg1">
                          <a:lumMod val="65000"/>
                        </a:schemeClr>
                      </a:solidFill>
                      <a:prstDash val="solid"/>
                      <a:round/>
                      <a:headEnd type="none" w="med" len="med"/>
                      <a:tailEnd type="none" w="med" len="med"/>
                    </a:lnR>
                    <a:lnT w="12700" cap="flat" cmpd="sng" algn="ctr">
                      <a:solidFill>
                        <a:schemeClr val="bg1">
                          <a:lumMod val="65000"/>
                        </a:schemeClr>
                      </a:solidFill>
                      <a:prstDash val="solid"/>
                      <a:round/>
                      <a:headEnd type="none" w="med" len="med"/>
                      <a:tailEnd type="none" w="med" len="med"/>
                    </a:lnT>
                    <a:lnB w="12700" cap="flat" cmpd="sng" algn="ctr">
                      <a:solidFill>
                        <a:schemeClr val="bg1">
                          <a:lumMod val="65000"/>
                        </a:schemeClr>
                      </a:solidFill>
                      <a:prstDash val="solid"/>
                      <a:round/>
                      <a:headEnd type="none" w="med" len="med"/>
                      <a:tailEnd type="none" w="med" len="med"/>
                    </a:lnB>
                  </a:tcPr>
                </a:tc>
              </a:tr>
            </a:tbl>
          </a:graphicData>
        </a:graphic>
      </p:graphicFrame>
      <p:sp>
        <p:nvSpPr>
          <p:cNvPr id="9" name="Rectangle 8"/>
          <p:cNvSpPr/>
          <p:nvPr/>
        </p:nvSpPr>
        <p:spPr>
          <a:xfrm>
            <a:off x="4902909" y="5248144"/>
            <a:ext cx="2182969" cy="338554"/>
          </a:xfrm>
          <a:prstGeom prst="rect">
            <a:avLst/>
          </a:prstGeom>
        </p:spPr>
        <p:txBody>
          <a:bodyPr wrap="square">
            <a:spAutoFit/>
          </a:bodyPr>
          <a:lstStyle/>
          <a:p>
            <a:pPr marL="360363" indent="-360363">
              <a:buNone/>
            </a:pPr>
            <a:r>
              <a:rPr lang="en-CA" sz="1600" dirty="0" err="1" smtClean="0">
                <a:latin typeface="Consolas" panose="020B0609020204030204" pitchFamily="49" charset="0"/>
                <a:cs typeface="Consolas" panose="020B0609020204030204" pitchFamily="49" charset="0"/>
              </a:rPr>
              <a:t>stack_size</a:t>
            </a:r>
            <a:r>
              <a:rPr lang="en-CA" sz="1600" dirty="0" smtClean="0">
                <a:latin typeface="Consolas" panose="020B0609020204030204" pitchFamily="49" charset="0"/>
                <a:cs typeface="Consolas" panose="020B0609020204030204" pitchFamily="49" charset="0"/>
              </a:rPr>
              <a:t> = 8;</a:t>
            </a:r>
            <a:endParaRPr lang="en-CA"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608590585"/>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19331</TotalTime>
  <Words>1380</Words>
  <Application>Microsoft Office PowerPoint</Application>
  <PresentationFormat>On-screen Show (4:3)</PresentationFormat>
  <Paragraphs>1067</Paragraphs>
  <Slides>37</Slides>
  <Notes>2</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Custom Design</vt:lpstr>
      <vt:lpstr>PowerPoint Presentation</vt:lpstr>
      <vt:lpstr>Outline</vt:lpstr>
      <vt:lpstr>The issue</vt:lpstr>
      <vt:lpstr>Using an array?</vt:lpstr>
      <vt:lpstr>Using an array?</vt:lpstr>
      <vt:lpstr>A solution</vt:lpstr>
      <vt:lpstr>A solution</vt:lpstr>
      <vt:lpstr>A solution</vt:lpstr>
      <vt:lpstr>A solution</vt:lpstr>
      <vt:lpstr>A solution</vt:lpstr>
      <vt:lpstr>A solution</vt:lpstr>
      <vt:lpstr>A solution</vt:lpstr>
      <vt:lpstr>A solution</vt:lpstr>
      <vt:lpstr>A solution</vt:lpstr>
      <vt:lpstr>A solution</vt:lpstr>
      <vt:lpstr>A solution</vt:lpstr>
      <vt:lpstr>A solution</vt:lpstr>
      <vt:lpstr>A better solution</vt:lpstr>
      <vt:lpstr>A better solution</vt:lpstr>
      <vt:lpstr>A better solution</vt:lpstr>
      <vt:lpstr>A better solution</vt:lpstr>
      <vt:lpstr>A better solution</vt:lpstr>
      <vt:lpstr>A better solution</vt:lpstr>
      <vt:lpstr>A better solution</vt:lpstr>
      <vt:lpstr>A better solution</vt:lpstr>
      <vt:lpstr>A better solution</vt:lpstr>
      <vt:lpstr>A solution</vt:lpstr>
      <vt:lpstr>Analysis</vt:lpstr>
      <vt:lpstr>Reallocation of memory</vt:lpstr>
      <vt:lpstr>Reallocation of memory</vt:lpstr>
      <vt:lpstr>Reallocation of memory</vt:lpstr>
      <vt:lpstr>Reallocation of memory</vt:lpstr>
      <vt:lpstr>Reallocation of memory</vt:lpstr>
      <vt:lpstr>Reallocation of memory</vt:lpstr>
      <vt:lpstr>Reallocation of memory</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1404</cp:revision>
  <dcterms:created xsi:type="dcterms:W3CDTF">2009-09-11T23:00:44Z</dcterms:created>
  <dcterms:modified xsi:type="dcterms:W3CDTF">2018-01-27T14:32:26Z</dcterms:modified>
</cp:coreProperties>
</file>

<file path=docProps/thumbnail.jpeg>
</file>